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6" r:id="rId31"/>
    <p:sldId id="284" r:id="rId32"/>
    <p:sldId id="285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01" r:id="rId45"/>
    <p:sldId id="299" r:id="rId46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wmf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wmf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wmf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wmf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wmf"/><Relationship Id="rId7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wmf"/><Relationship Id="rId7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wmf"/><Relationship Id="rId7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2.wmf"/><Relationship Id="rId7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2.wmf"/><Relationship Id="rId7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2.wmf"/><Relationship Id="rId7" Type="http://schemas.openxmlformats.org/officeDocument/2006/relationships/image" Target="../media/image1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2.wmf"/><Relationship Id="rId7" Type="http://schemas.openxmlformats.org/officeDocument/2006/relationships/image" Target="../media/image1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2.wmf"/><Relationship Id="rId7" Type="http://schemas.openxmlformats.org/officeDocument/2006/relationships/image" Target="../media/image1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microsoft.com/office/2007/relationships/hdphoto" Target="../media/hdphoto1.wdp"/><Relationship Id="rId4" Type="http://schemas.openxmlformats.org/officeDocument/2006/relationships/image" Target="../media/image1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2.wmf"/><Relationship Id="rId7" Type="http://schemas.openxmlformats.org/officeDocument/2006/relationships/image" Target="../media/image1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2.wmf"/><Relationship Id="rId7" Type="http://schemas.openxmlformats.org/officeDocument/2006/relationships/image" Target="../media/image171.jpeg"/><Relationship Id="rId12" Type="http://schemas.openxmlformats.org/officeDocument/2006/relationships/image" Target="../media/image1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eg"/><Relationship Id="rId11" Type="http://schemas.openxmlformats.org/officeDocument/2006/relationships/image" Target="../media/image175.jpeg"/><Relationship Id="rId5" Type="http://schemas.openxmlformats.org/officeDocument/2006/relationships/image" Target="../media/image169.jpeg"/><Relationship Id="rId10" Type="http://schemas.openxmlformats.org/officeDocument/2006/relationships/image" Target="../media/image174.jpe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wmf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wmf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wmf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hyperlink" Target="https://www.youtube.com/watch?v=ciYis2cRns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95" y="541553"/>
            <a:ext cx="3423317" cy="91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 descr="E:\Prace - górale\Przycięte\20211004_092654-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55" y="4005064"/>
            <a:ext cx="1800200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E:\Prace - górale\Przycięte\20211004_095615-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1846639" cy="139705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odtytuł 2"/>
          <p:cNvSpPr txBox="1">
            <a:spLocks/>
          </p:cNvSpPr>
          <p:nvPr/>
        </p:nvSpPr>
        <p:spPr>
          <a:xfrm>
            <a:off x="390364" y="1988840"/>
            <a:ext cx="8363272" cy="395116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l-PL" b="1" kern="0" dirty="0" smtClean="0">
                <a:solidFill>
                  <a:sysClr val="windowText" lastClr="000000"/>
                </a:solidFill>
              </a:rPr>
              <a:t>„</a:t>
            </a:r>
            <a:r>
              <a:rPr lang="pl-PL" sz="1600" b="1" kern="0" dirty="0" smtClean="0">
                <a:solidFill>
                  <a:srgbClr val="0000FF"/>
                </a:solidFill>
              </a:rPr>
              <a:t>Góry pozwalają doświadczyć trudu wspinaczki, strome podejścia kształtują charakter, kontakt z przyrodą daje pogodę ducha” </a:t>
            </a:r>
          </a:p>
          <a:p>
            <a:pPr algn="ctr"/>
            <a:r>
              <a:rPr lang="pl-PL" b="1" kern="0" dirty="0" smtClean="0">
                <a:solidFill>
                  <a:srgbClr val="0000FF"/>
                </a:solidFill>
              </a:rPr>
              <a:t>                                                                                      </a:t>
            </a:r>
            <a:r>
              <a:rPr lang="pl-PL" sz="1200" b="1" i="1" kern="0" dirty="0" smtClean="0">
                <a:solidFill>
                  <a:schemeClr val="tx1"/>
                </a:solidFill>
              </a:rPr>
              <a:t>[Jan Paweł II] </a:t>
            </a:r>
            <a:endParaRPr lang="pl-PL" sz="1200" i="1" kern="0" dirty="0" smtClean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pl-PL" sz="1600" b="1" kern="0" dirty="0" smtClean="0">
                <a:solidFill>
                  <a:srgbClr val="0000FF"/>
                </a:solidFill>
              </a:rPr>
              <a:t>kultura góralska w edukacji.</a:t>
            </a:r>
          </a:p>
          <a:p>
            <a:pPr marL="285750" indent="-285750" algn="ctr">
              <a:buFontTx/>
              <a:buChar char="-"/>
            </a:pPr>
            <a:endParaRPr lang="pl-PL" sz="1600" kern="0" dirty="0" smtClean="0">
              <a:solidFill>
                <a:srgbClr val="0000FF"/>
              </a:solidFill>
            </a:endParaRPr>
          </a:p>
          <a:p>
            <a:pPr algn="ctr"/>
            <a:r>
              <a:rPr lang="pl-PL" sz="1400" b="1" kern="0" dirty="0" smtClean="0">
                <a:solidFill>
                  <a:sysClr val="windowText" lastClr="000000"/>
                </a:solidFill>
              </a:rPr>
              <a:t>Konferencja z 15-leciem RODN i IP „WOM” w Rybniku w tle.</a:t>
            </a:r>
          </a:p>
          <a:p>
            <a:pPr algn="ctr"/>
            <a:endParaRPr lang="pl-PL" sz="1400" b="1" kern="0" dirty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 smtClean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 smtClean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 smtClean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 smtClean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pl-PL" sz="1400" b="1" kern="0" dirty="0" smtClean="0">
                <a:solidFill>
                  <a:sysClr val="windowText" lastClr="000000"/>
                </a:solidFill>
              </a:rPr>
              <a:t>Rybnik, 9 grudnia 2021 r.</a:t>
            </a:r>
            <a:endParaRPr lang="pl-PL" sz="1400" kern="0" dirty="0" smtClean="0">
              <a:solidFill>
                <a:sysClr val="windowText" lastClr="000000"/>
              </a:solidFill>
            </a:endParaRPr>
          </a:p>
          <a:p>
            <a:pPr algn="ctr"/>
            <a:endParaRPr lang="pl-PL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5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Konferencja „Nauka czytania krok po kroku – przegląd metod polskich i nie tylko”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/>
          <p:cNvPicPr/>
          <p:nvPr/>
        </p:nvPicPr>
        <p:blipFill>
          <a:blip r:embed="rId4"/>
          <a:stretch>
            <a:fillRect/>
          </a:stretch>
        </p:blipFill>
        <p:spPr>
          <a:xfrm>
            <a:off x="814070" y="1963891"/>
            <a:ext cx="1718310" cy="1289050"/>
          </a:xfrm>
          <a:prstGeom prst="rect">
            <a:avLst/>
          </a:prstGeom>
        </p:spPr>
      </p:pic>
      <p:pic>
        <p:nvPicPr>
          <p:cNvPr id="10" name="Obraz 9" descr="D:\konferencja 3 XII - WOM Rybnik M.N\Konferencja SFUMATO 2\DSC_056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03" y="1976913"/>
            <a:ext cx="2231514" cy="148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/>
          <p:nvPr/>
        </p:nvPicPr>
        <p:blipFill>
          <a:blip r:embed="rId6"/>
          <a:stretch>
            <a:fillRect/>
          </a:stretch>
        </p:blipFill>
        <p:spPr>
          <a:xfrm>
            <a:off x="6545060" y="2001401"/>
            <a:ext cx="1720127" cy="1289744"/>
          </a:xfrm>
          <a:prstGeom prst="rect">
            <a:avLst/>
          </a:prstGeom>
        </p:spPr>
      </p:pic>
      <p:pic>
        <p:nvPicPr>
          <p:cNvPr id="12" name="Obraz 11" descr="D:\konferencja 3 XII - WOM Rybnik M.N\Konferencja SFUMATO 2\DSC_050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49920"/>
            <a:ext cx="2432050" cy="161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D:\konferencja 3 XII - WOM Rybnik M.N\Konferencja SFUMATO 2\DSC_052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467" y="3862620"/>
            <a:ext cx="2393315" cy="159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 descr="D:\konferencja 3 XII - WOM Rybnik M.N\Konferencja SFUMATO 2\DSC_059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70" y="3851641"/>
            <a:ext cx="2405380" cy="1599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1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Wystawa „Elementarze z całego świata”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E:\do oferty\wystawa elementarzy 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819" y="1883510"/>
            <a:ext cx="260985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5"/>
          <a:stretch>
            <a:fillRect/>
          </a:stretch>
        </p:blipFill>
        <p:spPr>
          <a:xfrm rot="5400000">
            <a:off x="2545658" y="2579293"/>
            <a:ext cx="3260595" cy="2088232"/>
          </a:xfrm>
          <a:prstGeom prst="rect">
            <a:avLst/>
          </a:prstGeom>
        </p:spPr>
      </p:pic>
      <p:pic>
        <p:nvPicPr>
          <p:cNvPr id="11" name="Obraz 10" descr="logosow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239077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https://wom.edu.pl/wp-content/uploads/2018/04/0001-1012x102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1" y="3050455"/>
            <a:ext cx="1605915" cy="162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D:\Wystawa Elementarzy\DSC0552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769" y="3862620"/>
            <a:ext cx="2647950" cy="176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1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Konferencja „Sienkiewicz – mistrz współczesnych”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C:\Users\Piotr\Pictures\Sienkiewicz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100"/>
            <a:ext cx="2814396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C:\Users\Piotr\Pictures\Sienkiewicz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100"/>
            <a:ext cx="2815285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C:\Users\Piotr\Pictures\Sienkiewicz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2742388" cy="182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C:\Users\Piotr\Pictures\Sienkiewicz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701" y="4005063"/>
            <a:ext cx="2781639" cy="1849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4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Konferencja z okazji obchodów roku Lema w Polsce – „W stronę gwiazd”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53161"/>
            <a:ext cx="4113720" cy="218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https://wom.edu.pl/moodle38/pluginfile.php/56615/mod_forum/intro/W%20stron%C4%99%20gwiaz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368487"/>
            <a:ext cx="3882145" cy="277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60" y="1557464"/>
            <a:ext cx="4114260" cy="217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1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Konferencja „Dokąd prowadzi nas twórczość polskich Noblistów ?”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https://wom.edu.pl/wp-content/uploads/2014/05/sem-organizatorzy-1024x7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54041"/>
            <a:ext cx="2319845" cy="174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C:\Users\SylwiaAB\Downloads\2 (1)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4" y="1844824"/>
            <a:ext cx="2232248" cy="158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C:\Users\SylwiaAB\Downloads\5 (1)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01" y="4515752"/>
            <a:ext cx="2210520" cy="156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C:\Users\SylwiaAB\Downloads\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3765509"/>
            <a:ext cx="2232248" cy="158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 descr="C:\Users\SylwiaAB\Downloads\1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895" y="1704573"/>
            <a:ext cx="1525130" cy="108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C:\Users\SylwiaAB\Downloads\7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99" y="2845722"/>
            <a:ext cx="2202722" cy="156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 descr="C:\Users\SylwiaAB\Downloads\3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7" y="3775248"/>
            <a:ext cx="2149954" cy="1524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3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Konkurs „Śladami historii Regionu Śląskiego”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3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88" y="4392372"/>
            <a:ext cx="2079052" cy="147589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Picture 3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25" y="1611138"/>
            <a:ext cx="2005778" cy="14336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80" y="2918364"/>
            <a:ext cx="2066022" cy="15009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" y="2461178"/>
            <a:ext cx="2249487" cy="217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38" y="2096371"/>
            <a:ext cx="1823281" cy="258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3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Konferencja „Powstańczy czyn i pamięć”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/>
          <p:cNvPicPr/>
          <p:nvPr/>
        </p:nvPicPr>
        <p:blipFill>
          <a:blip r:embed="rId4"/>
          <a:stretch>
            <a:fillRect/>
          </a:stretch>
        </p:blipFill>
        <p:spPr>
          <a:xfrm>
            <a:off x="323528" y="1693188"/>
            <a:ext cx="2679700" cy="184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https://wom.edu.pl/wp-content/uploads/2021/09/DSC00777-1024x68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970" y="1674865"/>
            <a:ext cx="2736850" cy="1826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https://wom.edu.pl/wp-content/uploads/2021/09/DSC00789-1024x68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970" y="3998131"/>
            <a:ext cx="2736850" cy="1757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 descr="https://wom.edu.pl/wp-content/uploads/2021/09/DSC00822-1024x68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2679700" cy="178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67" y="3132211"/>
            <a:ext cx="2668386" cy="146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3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Konkurs „Śląskie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KrajObrazy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Obraz 9" descr="https://wom.edu.pl/wp-content/uploads/2021/06/DSC00142-1024x6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816" y="1818277"/>
            <a:ext cx="2952328" cy="197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https://wom.edu.pl/wp-content/uploads/2021/06/DSC00088-1024x68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05853"/>
            <a:ext cx="2968119" cy="198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32112"/>
            <a:ext cx="2915816" cy="374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Obraz 12" descr="C:\Users\Piotr\Downloads\Roztrzygnięcie  Śląskie KrajObrazy cz 1 (1)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61655"/>
            <a:ext cx="2690495" cy="1904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3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Konkurs „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Lapbook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patriotyczny”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Marszałek Jakub Chełstowski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0" y="1614873"/>
            <a:ext cx="3916642" cy="74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https://wom.edu.pl/wp-content/uploads/2021/11/20211109_130749-768x10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09559"/>
            <a:ext cx="1089962" cy="1454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https://wom.edu.pl/wp-content/uploads/2021/11/20211109_130821-768x10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05551" y="4172982"/>
            <a:ext cx="1538128" cy="205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https://wom.edu.pl/wp-content/uploads/2021/11/20211109_131525-768x102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19590" y="4174396"/>
            <a:ext cx="1530967" cy="204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C:\Users\Piotr\Downloads\IP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073" y="1551408"/>
            <a:ext cx="1610609" cy="80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Może być zdjęciem przedstawiającym 7 osób, dziecko, ludzie stoją i w budynk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2492896"/>
            <a:ext cx="2765873" cy="18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34" y="2500647"/>
            <a:ext cx="2754244" cy="183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8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Seminarium „Wycieczki po Śląsku – Szlak Zabytków Techniki Województwa Śląskiego”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https://wom.edu.pl/wp-content/uploads/2019/03/DSC4427-1-1024x5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97908"/>
            <a:ext cx="286512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C:\Users\SylwiaAB\Desktop\FOTKI WOM\DSC068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2865120" cy="190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C:\Users\SylwiaAB\Desktop\FOTKI WOM\DSC0681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3"/>
          <a:stretch/>
        </p:blipFill>
        <p:spPr bwMode="auto">
          <a:xfrm>
            <a:off x="5843003" y="1916824"/>
            <a:ext cx="1838325" cy="1530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az 11" descr="C:\Users\SylwiaAB\Desktop\FOTKI WOM\DSC0683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17744"/>
            <a:ext cx="2821296" cy="188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20888"/>
            <a:ext cx="1869265" cy="94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8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129714" y="476672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15-lecie Regionalnego Ośrodka Doskonalenia Nauczycieli i Informacji Pedagogicznej „WOM” w Rybniku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az 93"/>
          <p:cNvPicPr/>
          <p:nvPr/>
        </p:nvPicPr>
        <p:blipFill>
          <a:blip r:embed="rId3"/>
          <a:stretch/>
        </p:blipFill>
        <p:spPr>
          <a:xfrm>
            <a:off x="3378543" y="2422460"/>
            <a:ext cx="2431335" cy="1440160"/>
          </a:xfrm>
          <a:prstGeom prst="rect">
            <a:avLst/>
          </a:prstGeom>
          <a:ln w="0"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356278" y="2823319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99FF"/>
                </a:solidFill>
              </a:rPr>
              <a:t>Regionalny Ośrodek Doskonalenia Nauczycieli</a:t>
            </a:r>
            <a:endParaRPr lang="pl-PL" dirty="0">
              <a:solidFill>
                <a:srgbClr val="0099FF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516216" y="2823319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Pedagogiczna Biblioteka Wojewódzka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403648" y="5445224"/>
            <a:ext cx="662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i="1" dirty="0" smtClean="0"/>
              <a:t>Rybnik, 2021 r.</a:t>
            </a:r>
            <a:endParaRPr lang="pl-PL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Konkurs „Byłem, widziałem, zapamiętałem a następnie narysowałem – Szlak Zabytków Techniki Województwa Śląskiego”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/>
          <p:cNvPicPr/>
          <p:nvPr/>
        </p:nvPicPr>
        <p:blipFill>
          <a:blip r:embed="rId4"/>
          <a:stretch>
            <a:fillRect/>
          </a:stretch>
        </p:blipFill>
        <p:spPr>
          <a:xfrm>
            <a:off x="3183222" y="2116953"/>
            <a:ext cx="2945160" cy="1656184"/>
          </a:xfrm>
          <a:prstGeom prst="rect">
            <a:avLst/>
          </a:prstGeom>
        </p:spPr>
      </p:pic>
      <p:pic>
        <p:nvPicPr>
          <p:cNvPr id="10" name="Obraz 9" descr="D:\Wybrane SZT-2\DSC079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7470"/>
            <a:ext cx="2751455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D:\Wybrane SZT-2\DSC0790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12" y="2035090"/>
            <a:ext cx="2740025" cy="182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D:\Wybrane SZT-2\DSC0791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72" y="4156945"/>
            <a:ext cx="2705100" cy="180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D:\Wybrane SZT-2\DSC0792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55" y="4152611"/>
            <a:ext cx="2702560" cy="1802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8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Seminarium „Realizacja podstawy programowej wychowania przedszkolnego i edukacji wczesnoszkolnej w gospodarstwie wiejskim. Bezpieczeństwo dzieci na wycieczkach”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40998"/>
            <a:ext cx="1760049" cy="15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26" y="3615858"/>
            <a:ext cx="3720994" cy="2324142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89198"/>
            <a:ext cx="1641881" cy="123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80265"/>
            <a:ext cx="4128197" cy="232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8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Konferencja „Cyberprzestrzeń – możliwości i zagrożenia”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https://wom.edu.pl/wp-content/uploads/2018/09/DSC_0671-1024x69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47651"/>
            <a:ext cx="2984661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https://wom.edu.pl/wp-content/uploads/2018/09/DSC_0682-1024x68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96" y="3862620"/>
            <a:ext cx="3071527" cy="204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https://wom.edu.pl/wp-content/uploads/2018/09/DSC_0690-1024x68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47651"/>
            <a:ext cx="3031288" cy="201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34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Kurs doskonalący „Szkolne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superwizje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L:\Konferencja Czerwionka Leszczyny 28-05-2018\DSC063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60" y="1772816"/>
            <a:ext cx="3027799" cy="201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L:\Konferencja Czerwionka Leszczyny 28-05-2018\DSC0638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67" y="1772816"/>
            <a:ext cx="3027433" cy="201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L:\Konferencja Czerwionka Leszczyny 28-05-2018\DSC064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265" y="3911742"/>
            <a:ext cx="3043890" cy="2028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34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Kurs doskonalący „Apteczka I pomocy emocjonalnej” – rekomendowany program profilaktyki uniwersalnej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C:\Users\SylwiaAB\Pictures\Apteczk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92" y="4172600"/>
            <a:ext cx="2685415" cy="151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6"/>
          <a:stretch/>
        </p:blipFill>
        <p:spPr bwMode="auto">
          <a:xfrm>
            <a:off x="5364088" y="2276872"/>
            <a:ext cx="2420025" cy="110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okladka cz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8" y="2611290"/>
            <a:ext cx="43338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3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Kours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doskonalący „Przyjaciele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Zippiego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” – rekomendowany program promocji zdrowia psychicznego dzieci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C:\Users\SylwiaAB\Pictures\Zippi w pandemi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2724150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5"/>
          <a:stretch>
            <a:fillRect/>
          </a:stretch>
        </p:blipFill>
        <p:spPr>
          <a:xfrm>
            <a:off x="4594926" y="1862857"/>
            <a:ext cx="2793179" cy="1924050"/>
          </a:xfrm>
          <a:prstGeom prst="rect">
            <a:avLst/>
          </a:prstGeom>
        </p:spPr>
      </p:pic>
      <p:pic>
        <p:nvPicPr>
          <p:cNvPr id="12" name="Obraz 11"/>
          <p:cNvPicPr/>
          <p:nvPr/>
        </p:nvPicPr>
        <p:blipFill>
          <a:blip r:embed="rId6"/>
          <a:stretch>
            <a:fillRect/>
          </a:stretch>
        </p:blipFill>
        <p:spPr>
          <a:xfrm>
            <a:off x="971600" y="3904549"/>
            <a:ext cx="2724150" cy="2035452"/>
          </a:xfrm>
          <a:prstGeom prst="rect">
            <a:avLst/>
          </a:prstGeom>
        </p:spPr>
      </p:pic>
      <p:pic>
        <p:nvPicPr>
          <p:cNvPr id="13" name="Obraz 12"/>
          <p:cNvPicPr/>
          <p:nvPr/>
        </p:nvPicPr>
        <p:blipFill>
          <a:blip r:embed="rId7"/>
          <a:stretch>
            <a:fillRect/>
          </a:stretch>
        </p:blipFill>
        <p:spPr>
          <a:xfrm>
            <a:off x="4594927" y="3904549"/>
            <a:ext cx="2793179" cy="20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Konkurs „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Ekozespoły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4" descr="C:\Users\Sączek\Desktop\na www\7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84387"/>
            <a:ext cx="2177068" cy="290275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Picture 2" descr="C:\Users\Sączek\Desktop\na www\7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35152"/>
            <a:ext cx="2736304" cy="205222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Picture 3" descr="C:\Users\Sączek\Desktop\na www\7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93" y="3789040"/>
            <a:ext cx="2736304" cy="205330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2743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Konferencja „Co kryje w sobie smog – jak chronić siebie i przyrodę?”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smo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55" y="1844824"/>
            <a:ext cx="1746250" cy="131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https://wom.edu.pl/wp-content/uploads/2017/11/DSC09803-e15125554094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2208751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https://wom.edu.pl/wp-content/uploads/2017/11/DSC09836-e151255583089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4824"/>
            <a:ext cx="2271195" cy="170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efekt wow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00" y="3501008"/>
            <a:ext cx="2670560" cy="200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C:\Users\Piotr\Pictures\okładka kwartalnik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36" y="3717032"/>
            <a:ext cx="1510030" cy="21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 descr="https://wom.edu.pl/wp-content/uploads/2018/04/2314-712x1024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086" y="3751297"/>
            <a:ext cx="1469390" cy="2113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7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Konkurs „Smog badamy ochoczo”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20190206_13535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1"/>
            <a:ext cx="3168352" cy="2380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http://zdjecia.interia.pl/img,gcsi,A05B6C8E372CD40E88C34FA9C990EE3A78EE53D7,mpid,7,maxwidth,1920,maxheight,9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342"/>
            <a:ext cx="3191039" cy="2380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7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Konkurs „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Umweltschutz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bei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mir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zu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</a:rPr>
              <a:t>Hause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”- konkurs w ramach kampanii na rzecz ochrony środowiska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D:\fotki do spec\Umweltschutz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60" y="1916832"/>
            <a:ext cx="3023588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D:\fotki do spec\Umweltschutz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04943"/>
            <a:ext cx="3001259" cy="200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/>
          <p:nvPr/>
        </p:nvPicPr>
        <p:blipFill>
          <a:blip r:embed="rId6"/>
          <a:stretch>
            <a:fillRect/>
          </a:stretch>
        </p:blipFill>
        <p:spPr>
          <a:xfrm>
            <a:off x="1299501" y="4272110"/>
            <a:ext cx="2567305" cy="1667890"/>
          </a:xfrm>
          <a:prstGeom prst="rect">
            <a:avLst/>
          </a:prstGeom>
        </p:spPr>
      </p:pic>
      <p:pic>
        <p:nvPicPr>
          <p:cNvPr id="12" name="Obraz 11"/>
          <p:cNvPicPr/>
          <p:nvPr/>
        </p:nvPicPr>
        <p:blipFill>
          <a:blip r:embed="rId7"/>
          <a:stretch>
            <a:fillRect/>
          </a:stretch>
        </p:blipFill>
        <p:spPr>
          <a:xfrm>
            <a:off x="5076056" y="4272110"/>
            <a:ext cx="2569845" cy="166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PRACOWNICY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95536" y="148478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Niepedagogiczni</a:t>
            </a:r>
            <a:r>
              <a:rPr lang="pl-PL" dirty="0" smtClean="0"/>
              <a:t> – administracja i obsługa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57200" y="1988840"/>
            <a:ext cx="4137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Pedagogiczni:</a:t>
            </a:r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nauczyciele – konsultanci,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nauczyciele – doradcy metodyczni,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nauczyciele – bibliotekarze.</a:t>
            </a:r>
            <a:endParaRPr lang="pl-PL" dirty="0"/>
          </a:p>
          <a:p>
            <a:endParaRPr lang="pl-PL" dirty="0"/>
          </a:p>
        </p:txBody>
      </p:sp>
      <p:sp>
        <p:nvSpPr>
          <p:cNvPr id="12" name="Nawias klamrowy zamykający 11"/>
          <p:cNvSpPr/>
          <p:nvPr/>
        </p:nvSpPr>
        <p:spPr>
          <a:xfrm>
            <a:off x="4427984" y="2132856"/>
            <a:ext cx="432048" cy="3600400"/>
          </a:xfrm>
          <a:prstGeom prst="rightBrace">
            <a:avLst>
              <a:gd name="adj1" fmla="val 66584"/>
              <a:gd name="adj2" fmla="val 50000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5004048" y="1990206"/>
            <a:ext cx="383071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smtClean="0"/>
              <a:t>eksperci ds. awansu zawodowego nauczyciela,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smtClean="0"/>
              <a:t>egzaminatorzy OKE,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smtClean="0"/>
              <a:t>przewodniczący </a:t>
            </a:r>
            <a:r>
              <a:rPr lang="pl-PL" sz="1050" dirty="0"/>
              <a:t>W</a:t>
            </a:r>
            <a:r>
              <a:rPr lang="pl-PL" sz="1050" dirty="0" smtClean="0"/>
              <a:t>ojewódzkiego </a:t>
            </a:r>
            <a:r>
              <a:rPr lang="pl-PL" sz="1050" dirty="0"/>
              <a:t>K</a:t>
            </a:r>
            <a:r>
              <a:rPr lang="pl-PL" sz="1050" dirty="0" smtClean="0"/>
              <a:t>onkursu Przedmiotowego przy Śląskim KO,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smtClean="0"/>
              <a:t>członek odwoławczej komisji dyscyplinarnej przy Ministrze Edukacji Narodowej,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smtClean="0"/>
              <a:t>ambasador programu </a:t>
            </a:r>
            <a:r>
              <a:rPr lang="pl-PL" sz="1050" dirty="0" err="1" smtClean="0"/>
              <a:t>eTwinning</a:t>
            </a:r>
            <a:r>
              <a:rPr lang="pl-PL" sz="1050" dirty="0" smtClean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smtClean="0"/>
              <a:t>doradcy zawodowi,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smtClean="0"/>
              <a:t>nauczyciel nominowany w 2017r. przez Śląskiego Kuratora Oświaty do honorowego tytułu profesora oświaty,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smtClean="0"/>
              <a:t>trenerzy międzynarodowych i ogólnopolskich programów (w tym rekomendowanych),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err="1" smtClean="0"/>
              <a:t>Superdyrektor</a:t>
            </a:r>
            <a:r>
              <a:rPr lang="pl-PL" sz="1050" dirty="0" smtClean="0"/>
              <a:t> Szkoły roku 2017r,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smtClean="0"/>
              <a:t>nauczyciel wpisany na listę 100 osób zasłużonych dla rozwoju kompetencji cyfrowych w Polsce,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smtClean="0"/>
              <a:t>promotor prac nagradzanych w Światowych Konkursach Innowacyjności w Belgii, Francji, Rosji, Kanadzie, USA, Malezji, Korei Południowej, na Tajwanie,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smtClean="0"/>
              <a:t>nauczyciel nagrodzony Orderem Wynalazczości „Edison </a:t>
            </a:r>
            <a:r>
              <a:rPr lang="pl-PL" sz="1050" dirty="0" err="1" smtClean="0"/>
              <a:t>Invertor</a:t>
            </a:r>
            <a:r>
              <a:rPr lang="pl-PL" sz="1050" dirty="0" smtClean="0"/>
              <a:t> Order of </a:t>
            </a:r>
            <a:r>
              <a:rPr lang="pl-PL" sz="1050" dirty="0" err="1" smtClean="0"/>
              <a:t>Merit</a:t>
            </a:r>
            <a:r>
              <a:rPr lang="pl-PL" sz="1050" dirty="0" smtClean="0"/>
              <a:t>” w II Światowym Konkursie Korea </a:t>
            </a:r>
            <a:r>
              <a:rPr lang="pl-PL" sz="1050" dirty="0" err="1" smtClean="0"/>
              <a:t>Invention</a:t>
            </a:r>
            <a:r>
              <a:rPr lang="pl-PL" sz="1050" dirty="0" smtClean="0"/>
              <a:t> News w Seulu, juror w Światowych Konkursach Innowacyjności </a:t>
            </a:r>
            <a:r>
              <a:rPr lang="pl-PL" sz="1050" dirty="0" err="1" smtClean="0"/>
              <a:t>iCAN</a:t>
            </a:r>
            <a:r>
              <a:rPr lang="pl-PL" sz="1050" dirty="0" smtClean="0"/>
              <a:t> w Kanadzie oraz podczas International </a:t>
            </a:r>
            <a:r>
              <a:rPr lang="pl-PL" sz="1050" dirty="0" err="1" smtClean="0"/>
              <a:t>Warsaw</a:t>
            </a:r>
            <a:r>
              <a:rPr lang="pl-PL" sz="1050" dirty="0" smtClean="0"/>
              <a:t> </a:t>
            </a:r>
            <a:r>
              <a:rPr lang="pl-PL" sz="1050" dirty="0" err="1" smtClean="0"/>
              <a:t>Invention</a:t>
            </a:r>
            <a:r>
              <a:rPr lang="pl-PL" sz="1050" dirty="0" smtClean="0"/>
              <a:t> Show.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111822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Konkurs „Zapomniane zabytki”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21070"/>
            <a:ext cx="2880320" cy="214812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Obraz 9" descr="C:\Users\SylwiaAB\Desktop\FOTOS\IMG_00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11448"/>
            <a:ext cx="2376264" cy="316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D:\fotki do spec\VIII zabytki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60588"/>
            <a:ext cx="2880320" cy="1914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71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Kurs doskonalący „Szachy w przedszkolu i szkole”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4" descr="https://www.edutuba.pl/resize.php?t=4&amp;f=/files/dokument/17100/DSC03633.JPG">
            <a:extLst>
              <a:ext uri="{FF2B5EF4-FFF2-40B4-BE49-F238E27FC236}">
                <a16:creationId xmlns:a16="http://schemas.microsoft.com/office/drawing/2014/main" id="{3D9FD94C-013E-4EE8-A094-169C5605A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7666" y="2531600"/>
            <a:ext cx="3728112" cy="24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2" descr="C:\Users\Piotr\Pictures\Szachy\image00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61953"/>
            <a:ext cx="2913452" cy="437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840" y="5187566"/>
            <a:ext cx="1017392" cy="84747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69" y="1561953"/>
            <a:ext cx="873105" cy="946325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1960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Projekt „Sieć współpracy i rozwoju szkół w Rybniku”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5" y="2060847"/>
            <a:ext cx="2304328" cy="3295767"/>
          </a:xfrm>
          <a:prstGeom prst="rect">
            <a:avLst/>
          </a:prstGeom>
        </p:spPr>
      </p:pic>
      <p:pic>
        <p:nvPicPr>
          <p:cNvPr id="10" name="Obraz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13" y="2072752"/>
            <a:ext cx="2267957" cy="3245908"/>
          </a:xfrm>
          <a:prstGeom prst="rect">
            <a:avLst/>
          </a:prstGeom>
        </p:spPr>
      </p:pic>
      <p:pic>
        <p:nvPicPr>
          <p:cNvPr id="11" name="Obraz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09" y="2079506"/>
            <a:ext cx="2276718" cy="325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1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Projekt „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Cultural Competency Toolkit for Teachers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2" descr="E:\archiwum\d\Zdjęcia\Cambridge 2013\IMG_016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3205431" cy="18002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Obraz 9" descr="L:\fotki do spec\Competence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4"/>
          <a:stretch/>
        </p:blipFill>
        <p:spPr bwMode="auto">
          <a:xfrm>
            <a:off x="918399" y="3862620"/>
            <a:ext cx="3186623" cy="2122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az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67944"/>
            <a:ext cx="2664296" cy="3789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9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Projekt „Mocni razem. Nowe oblicze edukacji kulturowej”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C:\Users\SylwiaAB\Desktop\FOTKI WOM\WCK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48880"/>
            <a:ext cx="4114800" cy="2744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9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Konferencja „Prawa dziecka i ich przestrzeganie”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prawa dziecka (1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17" y="1842135"/>
            <a:ext cx="2604765" cy="184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https://wom.edu.pl/wp-content/uploads/2018/10/DSC06524-1024x68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2620"/>
            <a:ext cx="302082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D:\fotki do spec\ZESPÓŁ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03" y="3852903"/>
            <a:ext cx="3025377" cy="201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wom.edu.pl/wp-content/uploads/2018/10/DSC06518-1024x6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29719"/>
            <a:ext cx="2198257" cy="146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om.edu.pl/wp-content/uploads/2018/10/DSC06529-1024x6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66" y="1981403"/>
            <a:ext cx="2270695" cy="15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Konkurs „Migamy i śpiewamy”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C:\Users\SylwiaAB\Desktop\Miganka 2019\DSC0716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57893"/>
            <a:ext cx="2724150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C:\Users\SylwiaAB\Desktop\Miganka 2019\DSC071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83" y="1757893"/>
            <a:ext cx="2721194" cy="181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C:\Users\SylwiaAB\Desktop\FOTKI WOM\DSC0657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259357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1" b="14883"/>
          <a:stretch>
            <a:fillRect/>
          </a:stretch>
        </p:blipFill>
        <p:spPr bwMode="auto">
          <a:xfrm>
            <a:off x="2992515" y="4007863"/>
            <a:ext cx="3306930" cy="172539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Obraz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/>
          <a:stretch>
            <a:fillRect/>
          </a:stretch>
        </p:blipFill>
        <p:spPr bwMode="auto">
          <a:xfrm>
            <a:off x="6402879" y="4007863"/>
            <a:ext cx="2431881" cy="172539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3148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Projekt „Województwo Śląskie – zdalnie zainspirowani”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57200" y="1588308"/>
            <a:ext cx="82912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/>
              <a:t>Szkolenia </a:t>
            </a:r>
            <a:r>
              <a:rPr lang="pl-PL" sz="1100" dirty="0"/>
              <a:t>realizowane </a:t>
            </a:r>
            <a:r>
              <a:rPr lang="pl-PL" sz="1100" b="1" dirty="0"/>
              <a:t>w ramach projektu grantowego Ośrodka Rozwoju Edukacji w Warszawie </a:t>
            </a:r>
            <a:r>
              <a:rPr lang="pl-PL" sz="1100" i="1" dirty="0"/>
              <a:t>„Wsparcie placówek doskonalenia nauczycieli i bibliotek pedagogicznych w realizacji zadań związanych z przygotowaniem i wsparciem nauczycieli w prowadzeniu kształcenia na odległość.”</a:t>
            </a:r>
            <a:endParaRPr lang="pl-PL" sz="1100" dirty="0"/>
          </a:p>
          <a:p>
            <a:pPr fontAlgn="base"/>
            <a:r>
              <a:rPr lang="pl-PL" sz="1100" b="1" dirty="0"/>
              <a:t>Oś priorytetowa</a:t>
            </a:r>
            <a:r>
              <a:rPr lang="pl-PL" sz="1100" dirty="0"/>
              <a:t>: II. Efektywne polityki publiczne dla rynku pracy, gospodarki i edukacji.</a:t>
            </a:r>
          </a:p>
          <a:p>
            <a:pPr fontAlgn="base"/>
            <a:r>
              <a:rPr lang="pl-PL" sz="1100" b="1" dirty="0"/>
              <a:t>Działanie:</a:t>
            </a:r>
            <a:r>
              <a:rPr lang="pl-PL" sz="1100" dirty="0"/>
              <a:t> 2.10 Wysoka jakość systemu oświaty.</a:t>
            </a:r>
          </a:p>
          <a:p>
            <a:pPr fontAlgn="base"/>
            <a:r>
              <a:rPr lang="pl-PL" sz="1100" dirty="0" smtClean="0"/>
              <a:t>Projekt </a:t>
            </a:r>
            <a:r>
              <a:rPr lang="pl-PL" sz="1100" dirty="0"/>
              <a:t>jest dofinansowany z Unii Europejskiej z Europejskiego Funduszu Społecznego.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73" y="3397250"/>
            <a:ext cx="294088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726917" y="3809843"/>
            <a:ext cx="2940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200" dirty="0" smtClean="0"/>
              <a:t>Szkolenia zaproponowaliśmy również dla grupy nauczycieli z dysfunkcją słuchu, zapewniając tłumacza języka migowego.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33113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Konkurs „Wielka 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iga Czytelników”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E:\Wielka liga czytelników\DSC062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2596116" cy="173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E:\Wielka liga czytelników\DSC0627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69" y="1793614"/>
            <a:ext cx="2565638" cy="170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C:\Users\SylwiaAB\Pictures\WLC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37" y="1799220"/>
            <a:ext cx="2273300" cy="17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D:\fotki do spec\wielka liga czytelników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96" y="3886466"/>
            <a:ext cx="2376264" cy="189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D:\fotki do spec\wielka liga czytelników1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891750"/>
            <a:ext cx="2406673" cy="1918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Konkurs „Czytanie jest przygodą”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C:\Users\SylwiaAB\Downloads\Rozstrzygnięcie konkursu  Czytanie jest przygodą  (1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2808312" cy="199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C:\Users\SylwiaAB\Downloads\20210616_1346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70" y="1844824"/>
            <a:ext cx="2811760" cy="199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D:\Obrazy\czytanie jest przygodą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68260"/>
            <a:ext cx="2808312" cy="187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D:\Obrazy\czytanie jest przygodą 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70" y="4068260"/>
            <a:ext cx="2807610" cy="1871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457200" y="1124744"/>
            <a:ext cx="829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Dwie edycje konferencji „Klucz do uczenia się”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Obraz 7" descr="L:\klucz\foto 1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0" y="1664026"/>
            <a:ext cx="2714033" cy="18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C:\Users\SylwiaAB\Desktop\akredytacja\DSC_006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5" y="3721653"/>
            <a:ext cx="2696028" cy="179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D:\Skany\Xerox Scan_12112021023850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73826"/>
            <a:ext cx="2736304" cy="387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kdu-ori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75000"/>
            <a:ext cx="1111627" cy="758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8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Akcja „Cała Polska Czyta 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zieciom”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9"/>
            <a:ext cx="3456384" cy="2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16" y="2924944"/>
            <a:ext cx="4092881" cy="266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4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784175" y="159393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Akcja „Narodowe Czytanie”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50" y="1598789"/>
            <a:ext cx="3168353" cy="211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87" y="1586251"/>
            <a:ext cx="3187159" cy="212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49" y="3855788"/>
            <a:ext cx="3168354" cy="211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88" y="3856350"/>
            <a:ext cx="3187158" cy="208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4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WYDANE MATERIAŁY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9" y="1030309"/>
            <a:ext cx="2336361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2" y="2924944"/>
            <a:ext cx="1878253" cy="266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 b="-458"/>
          <a:stretch/>
        </p:blipFill>
        <p:spPr bwMode="auto">
          <a:xfrm>
            <a:off x="3275856" y="2924944"/>
            <a:ext cx="1894418" cy="270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Obraz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924944"/>
            <a:ext cx="1912092" cy="270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 descr="C:\Users\SylwiaAB\Downloads\WOMikowe1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30309"/>
            <a:ext cx="127825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 descr="C:\Users\SylwiaAB\Downloads\WOMikowe6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274" y="1047796"/>
            <a:ext cx="1210945" cy="171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19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WYSTĄPIENIA NA KONFERENCJACH ZEWNĘTRZNYCH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az 8"/>
          <p:cNvPicPr/>
          <p:nvPr/>
        </p:nvPicPr>
        <p:blipFill>
          <a:blip r:embed="rId4"/>
          <a:stretch>
            <a:fillRect/>
          </a:stretch>
        </p:blipFill>
        <p:spPr>
          <a:xfrm>
            <a:off x="323529" y="1052736"/>
            <a:ext cx="2304404" cy="1296144"/>
          </a:xfrm>
          <a:prstGeom prst="rect">
            <a:avLst/>
          </a:prstGeom>
        </p:spPr>
      </p:pic>
      <p:pic>
        <p:nvPicPr>
          <p:cNvPr id="10" name="Obraz 9" descr="D:\fotki do spec\COLAB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07" y="1052735"/>
            <a:ext cx="2314545" cy="129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E:\szkolenia wielokulturowe\Schwäbisch Hall\Niemcy SH 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819" y="1061165"/>
            <a:ext cx="1706212" cy="127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E:\szkolenia wielokulturowe\Schwäbisch Hall\Niemcy S H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79" y="1052736"/>
            <a:ext cx="1729206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7"/>
          <a:stretch/>
        </p:blipFill>
        <p:spPr bwMode="auto">
          <a:xfrm>
            <a:off x="2075408" y="2773148"/>
            <a:ext cx="2008096" cy="140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Obraz 12" descr="C:\Users\Piotr\Downloads\1 (1)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2"/>
          <a:stretch/>
        </p:blipFill>
        <p:spPr bwMode="auto">
          <a:xfrm>
            <a:off x="1900632" y="4467862"/>
            <a:ext cx="1983547" cy="140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01" y="4501852"/>
            <a:ext cx="1833020" cy="137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93" y="4520464"/>
            <a:ext cx="1000293" cy="133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Piotr\Downloads\Resized_IMG_5826001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73148"/>
            <a:ext cx="1871650" cy="14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19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WSPARCIE W EDUKACJI ZDALNEJ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096344" cy="23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46" y="1052736"/>
            <a:ext cx="3120533" cy="23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646011"/>
            <a:ext cx="3096345" cy="2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46" y="3618342"/>
            <a:ext cx="3096549" cy="23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84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95" y="541553"/>
            <a:ext cx="3423317" cy="91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 descr="E:\Prace - górale\Przycięte\20211004_092654-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55" y="4005064"/>
            <a:ext cx="1800200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E:\Prace - górale\Przycięte\20211004_095615-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1846639" cy="139705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odtytuł 2"/>
          <p:cNvSpPr txBox="1">
            <a:spLocks/>
          </p:cNvSpPr>
          <p:nvPr/>
        </p:nvSpPr>
        <p:spPr>
          <a:xfrm>
            <a:off x="390364" y="1988840"/>
            <a:ext cx="8363272" cy="395116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l-PL" b="1" kern="0" dirty="0" smtClean="0">
                <a:solidFill>
                  <a:sysClr val="windowText" lastClr="000000"/>
                </a:solidFill>
              </a:rPr>
              <a:t>„</a:t>
            </a:r>
            <a:r>
              <a:rPr lang="pl-PL" sz="1600" b="1" kern="0" dirty="0" smtClean="0">
                <a:solidFill>
                  <a:srgbClr val="0000FF"/>
                </a:solidFill>
              </a:rPr>
              <a:t>Góry pozwalają doświadczyć trudu wspinaczki, strome podejścia kształtują charakter, kontakt z przyrodą daje pogodę ducha” </a:t>
            </a:r>
          </a:p>
          <a:p>
            <a:pPr algn="ctr"/>
            <a:r>
              <a:rPr lang="pl-PL" b="1" kern="0" dirty="0" smtClean="0">
                <a:solidFill>
                  <a:srgbClr val="0000FF"/>
                </a:solidFill>
              </a:rPr>
              <a:t>                                                                                      </a:t>
            </a:r>
            <a:r>
              <a:rPr lang="pl-PL" sz="1200" b="1" i="1" kern="0" dirty="0" smtClean="0">
                <a:solidFill>
                  <a:schemeClr val="tx1"/>
                </a:solidFill>
              </a:rPr>
              <a:t>[Jan Paweł II] </a:t>
            </a:r>
            <a:endParaRPr lang="pl-PL" sz="1200" i="1" kern="0" dirty="0" smtClean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pl-PL" sz="1600" b="1" kern="0" dirty="0" smtClean="0">
                <a:solidFill>
                  <a:srgbClr val="0000FF"/>
                </a:solidFill>
              </a:rPr>
              <a:t>kultura góralska w edukacji.</a:t>
            </a:r>
          </a:p>
          <a:p>
            <a:pPr marL="285750" indent="-285750" algn="ctr">
              <a:buFontTx/>
              <a:buChar char="-"/>
            </a:pPr>
            <a:endParaRPr lang="pl-PL" sz="1600" kern="0" dirty="0" smtClean="0">
              <a:solidFill>
                <a:srgbClr val="0000FF"/>
              </a:solidFill>
            </a:endParaRPr>
          </a:p>
          <a:p>
            <a:pPr algn="ctr"/>
            <a:r>
              <a:rPr lang="pl-PL" sz="1400" b="1" kern="0" dirty="0" smtClean="0">
                <a:solidFill>
                  <a:sysClr val="windowText" lastClr="000000"/>
                </a:solidFill>
              </a:rPr>
              <a:t>Konferencja z 15-leciem RODN i IP „WOM” w Rybniku w tle.</a:t>
            </a:r>
          </a:p>
          <a:p>
            <a:pPr algn="ctr"/>
            <a:endParaRPr lang="pl-PL" sz="1400" b="1" kern="0" dirty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 smtClean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 smtClean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 smtClean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 smtClean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>
              <a:solidFill>
                <a:sysClr val="windowText" lastClr="000000"/>
              </a:solidFill>
            </a:endParaRPr>
          </a:p>
          <a:p>
            <a:pPr algn="ctr"/>
            <a:endParaRPr lang="pl-PL" sz="1400" b="1" kern="0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pl-PL" sz="1400" b="1" kern="0" dirty="0" smtClean="0">
                <a:solidFill>
                  <a:sysClr val="windowText" lastClr="000000"/>
                </a:solidFill>
              </a:rPr>
              <a:t>Rybnik, 9 grudnia 2021 r.</a:t>
            </a:r>
            <a:endParaRPr lang="pl-PL" sz="1400" kern="0" dirty="0" smtClean="0">
              <a:solidFill>
                <a:sysClr val="windowText" lastClr="000000"/>
              </a:solidFill>
            </a:endParaRPr>
          </a:p>
          <a:p>
            <a:pPr algn="ctr"/>
            <a:endParaRPr lang="pl-PL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0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29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Konferencja „Dziecko w świecie matematyki”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C:\Users\Piotr\Pictures\dziecko w świecie matematyk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" y="1677508"/>
            <a:ext cx="2650490" cy="176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C:\Users\Piotr\Pictures\dziecko w świecie matematyki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784" y="1677508"/>
            <a:ext cx="2650490" cy="176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C:\Users\Piotr\Pictures\dziecko w swicie matematyki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1" y="3717032"/>
            <a:ext cx="2623233" cy="1744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C:\Users\Piotr\Pictures\dziecko w świecie matematyki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92925" y="2603818"/>
            <a:ext cx="2814132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C:\Users\Piotr\Pictures\dziecko w świecie matematyki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262" y="3708636"/>
            <a:ext cx="2635081" cy="1753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8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Konferencja „Gimnastyka paluszkowa a rozwój umiejętności motorycznych i językowych dziecka”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https://wom.edu.pl/wp-content/uploads/2016/03/DSC_0086-1024x68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 r="16781"/>
          <a:stretch/>
        </p:blipFill>
        <p:spPr bwMode="auto">
          <a:xfrm>
            <a:off x="457200" y="1916832"/>
            <a:ext cx="2539072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 descr="https://wom.edu.pl/wp-content/uploads/2016/03/DSC_0132-1024x68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r="17111"/>
          <a:stretch/>
        </p:blipFill>
        <p:spPr bwMode="auto">
          <a:xfrm>
            <a:off x="6180157" y="1914926"/>
            <a:ext cx="2505563" cy="2522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az 10" descr="https://wom.edu.pl/wp-content/uploads/2016/03/DSC_0252-1024x68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r="21145"/>
          <a:stretch/>
        </p:blipFill>
        <p:spPr bwMode="auto">
          <a:xfrm>
            <a:off x="3393454" y="3417815"/>
            <a:ext cx="2505052" cy="2522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33" y="1916832"/>
            <a:ext cx="972733" cy="97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76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Konferencja „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Między oceną a motywacją – adaptacja dziecka w szkole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https://wom.edu.pl/wp-content/uploads/2016/03/DSC_0083-1024x68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r="16196"/>
          <a:stretch/>
        </p:blipFill>
        <p:spPr bwMode="auto">
          <a:xfrm>
            <a:off x="539552" y="1823979"/>
            <a:ext cx="2077085" cy="2070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 descr="https://wom.edu.pl/wp-content/uploads/2016/03/DSC_0104-1024x68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0" r="16432"/>
          <a:stretch/>
        </p:blipFill>
        <p:spPr bwMode="auto">
          <a:xfrm>
            <a:off x="6228184" y="1769333"/>
            <a:ext cx="2018665" cy="2075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771800" y="2290876"/>
            <a:ext cx="32403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/>
              <a:t>Dodatkowe  komentarze  i  sugestie:</a:t>
            </a:r>
            <a:endParaRPr lang="pl-PL" sz="1200" dirty="0"/>
          </a:p>
          <a:p>
            <a:pPr lvl="0"/>
            <a:r>
              <a:rPr lang="pl-PL" sz="1200" dirty="0"/>
              <a:t>"informacje  wykorzystam",</a:t>
            </a:r>
          </a:p>
          <a:p>
            <a:pPr lvl="0"/>
            <a:r>
              <a:rPr lang="pl-PL" sz="1200" dirty="0"/>
              <a:t>"gratuluję  konferencji",</a:t>
            </a:r>
          </a:p>
          <a:p>
            <a:pPr lvl="0"/>
            <a:r>
              <a:rPr lang="pl-PL" sz="1200" dirty="0"/>
              <a:t>"prowadzenie  zajęć  na  bardzo  wysokim  poziomie",</a:t>
            </a:r>
          </a:p>
          <a:p>
            <a:pPr lvl="0"/>
            <a:r>
              <a:rPr lang="pl-PL" sz="1200" dirty="0"/>
              <a:t>"spotkanie  było  niezwykle  ciekawe,  zaproszone  osoby  były  komunikatywne  i  w  sposób  obrazowy  przedstawiły  założone  zagadnienia",</a:t>
            </a:r>
          </a:p>
          <a:p>
            <a:pPr lvl="0"/>
            <a:r>
              <a:rPr lang="pl-PL" sz="1200" dirty="0"/>
              <a:t>"doskonała  organizacja,  ciekawy  temat,  wspaniałe  prowadzące",</a:t>
            </a:r>
          </a:p>
          <a:p>
            <a:pPr lvl="0"/>
            <a:r>
              <a:rPr lang="pl-PL" sz="1200" dirty="0"/>
              <a:t>"chętnie  wezmę  udział  w  takim  spotkaniu”.</a:t>
            </a:r>
          </a:p>
        </p:txBody>
      </p:sp>
    </p:spTree>
    <p:extLst>
      <p:ext uri="{BB962C8B-B14F-4D97-AF65-F5344CB8AC3E}">
        <p14:creationId xmlns:p14="http://schemas.microsoft.com/office/powerpoint/2010/main" val="42364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Seminarium „Szkoła ucząca się”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 descr="https://wom.edu.pl/wp-content/uploads/2016/11/DSC_0457-1024x68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r="16764"/>
          <a:stretch/>
        </p:blipFill>
        <p:spPr bwMode="auto">
          <a:xfrm>
            <a:off x="581097" y="1600200"/>
            <a:ext cx="1830661" cy="1824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 descr="https://wom.edu.pl/wp-content/uploads/2016/11/DSC_0443-1024x68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16422"/>
          <a:stretch/>
        </p:blipFill>
        <p:spPr bwMode="auto">
          <a:xfrm>
            <a:off x="3491880" y="1627383"/>
            <a:ext cx="1795707" cy="18271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az 10" descr="https://wom.edu.pl/wp-content/uploads/2016/11/DSC_0450-1024x68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r="17224"/>
          <a:stretch/>
        </p:blipFill>
        <p:spPr bwMode="auto">
          <a:xfrm>
            <a:off x="6610961" y="1627383"/>
            <a:ext cx="1787119" cy="1807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az 11" descr="https://wom.edu.pl/wp-content/uploads/2016/11/DSC_0420-1024x68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9" r="16668"/>
          <a:stretch/>
        </p:blipFill>
        <p:spPr bwMode="auto">
          <a:xfrm>
            <a:off x="581099" y="4065058"/>
            <a:ext cx="1830661" cy="1834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az 12" descr="https://wom.edu.pl/wp-content/uploads/2016/11/DSC_0474-1024x68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9" r="15656"/>
          <a:stretch/>
        </p:blipFill>
        <p:spPr bwMode="auto">
          <a:xfrm>
            <a:off x="3469004" y="4065058"/>
            <a:ext cx="1795707" cy="1827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az 13" descr="https://wom.edu.pl/wp-content/uploads/2016/11/DSC_0487-1024x68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r="16689"/>
          <a:stretch/>
        </p:blipFill>
        <p:spPr bwMode="auto">
          <a:xfrm>
            <a:off x="6573723" y="4070185"/>
            <a:ext cx="1824357" cy="18174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Szkolenia dla nauczycieli, doskonalenie zawodowe, projekty edukacyjne | ceo.org.p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62" y="3597164"/>
            <a:ext cx="1410741" cy="40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4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zawartości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Dowolny kształt 36"/>
          <p:cNvSpPr/>
          <p:nvPr/>
        </p:nvSpPr>
        <p:spPr>
          <a:xfrm>
            <a:off x="0" y="6120000"/>
            <a:ext cx="9144000" cy="738000"/>
          </a:xfrm>
          <a:custGeom>
            <a:avLst/>
            <a:gdLst/>
            <a:ahLst/>
            <a:cxnLst/>
            <a:rect l="0" t="0" r="r" b="b"/>
            <a:pathLst>
              <a:path w="25401" h="2051">
                <a:moveTo>
                  <a:pt x="0" y="0"/>
                </a:moveTo>
                <a:lnTo>
                  <a:pt x="25400" y="0"/>
                </a:lnTo>
                <a:lnTo>
                  <a:pt x="25400" y="2050"/>
                </a:lnTo>
                <a:lnTo>
                  <a:pt x="0" y="2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-17280" y="5940000"/>
            <a:ext cx="2177280" cy="1144080"/>
          </a:xfrm>
          <a:prstGeom prst="rect">
            <a:avLst/>
          </a:prstGeom>
          <a:ln w="0">
            <a:noFill/>
          </a:ln>
        </p:spPr>
      </p:pic>
      <p:pic>
        <p:nvPicPr>
          <p:cNvPr id="39" name="Obraz 93"/>
          <p:cNvPicPr/>
          <p:nvPr/>
        </p:nvPicPr>
        <p:blipFill>
          <a:blip r:embed="rId3"/>
          <a:stretch/>
        </p:blipFill>
        <p:spPr>
          <a:xfrm>
            <a:off x="7961400" y="6240600"/>
            <a:ext cx="873360" cy="517320"/>
          </a:xfrm>
          <a:prstGeom prst="rect">
            <a:avLst/>
          </a:prstGeom>
          <a:ln w="0"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129714" y="47667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ZREALIZOWANE DZIAŁANIA</a:t>
            </a:r>
            <a:endParaRPr lang="pl-PL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" y="1124744"/>
            <a:ext cx="837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Konferencja „Uczeń zdolny w przestrzeni szkolnej w tym edukacja przez szachy”</a:t>
            </a:r>
            <a:endParaRPr lang="pl-P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Obraz 8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" y="1988840"/>
            <a:ext cx="2868930" cy="1613535"/>
          </a:xfrm>
          <a:prstGeom prst="rect">
            <a:avLst/>
          </a:prstGeom>
        </p:spPr>
      </p:pic>
      <p:pic>
        <p:nvPicPr>
          <p:cNvPr id="10" name="Obraz 9" descr="C:\Users\SylwiaAB\Pictures\P. Bernadeta J.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71060"/>
            <a:ext cx="2444750" cy="163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C:\Users\SylwiaAB\Pictures\tancerz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897" y="2011193"/>
            <a:ext cx="1666240" cy="249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C:\Users\SylwiaAB\Pictures\P. dyr. Aneta Sz.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03" y="4005064"/>
            <a:ext cx="2540000" cy="169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C:\Users\SylwiaAB\Pictures\P. Krzysztof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20" y="3789040"/>
            <a:ext cx="1436495" cy="215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3" name="Picture 1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2"/>
          <a:stretch/>
        </p:blipFill>
        <p:spPr bwMode="auto">
          <a:xfrm>
            <a:off x="7073392" y="4769413"/>
            <a:ext cx="1543249" cy="102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4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1111</TotalTime>
  <Words>846</Words>
  <Application>Microsoft Office PowerPoint</Application>
  <PresentationFormat>Pokaz na ekranie (4:3)</PresentationFormat>
  <Paragraphs>146</Paragraphs>
  <Slides>45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8" baseType="lpstr">
      <vt:lpstr>Arial</vt:lpstr>
      <vt:lpstr>DejaVu Sans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POWSTANIA ŚLĄSKIE</dc:title>
  <dc:creator>Piotr</dc:creator>
  <cp:lastModifiedBy>Arkadiusz Paszenda</cp:lastModifiedBy>
  <cp:revision>180</cp:revision>
  <dcterms:created xsi:type="dcterms:W3CDTF">2021-09-26T16:59:39Z</dcterms:created>
  <dcterms:modified xsi:type="dcterms:W3CDTF">2024-07-26T12:53:28Z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Pokaz na ekranie (4:3)</vt:lpwstr>
  </property>
  <property fmtid="{D5CDD505-2E9C-101B-9397-08002B2CF9AE}" pid="3" name="Slides">
    <vt:i4>1</vt:i4>
  </property>
</Properties>
</file>