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3" r:id="rId15"/>
    <p:sldId id="28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64" r:id="rId25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7D5A2-3DDD-4ED2-AAB4-7D98CD370FC2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5F56E-C7BF-47EC-AB79-D0051D93F5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51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5F56E-C7BF-47EC-AB79-D0051D93F5F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12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.wmf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Hymn_Polski" TargetMode="External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.wikipedia.org/wiki/God%C5%82o_Polski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l.wikipedia.org/wiki/Flaga_Polski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2.wmf"/><Relationship Id="rId7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om.edu.pl/do-pobrania/16/dialog_2_2021.pdf" TargetMode="External"/><Relationship Id="rId4" Type="http://schemas.openxmlformats.org/officeDocument/2006/relationships/hyperlink" Target="https://www.wom.edu.pl/do-pobrania/17/dialog_1_2021.pd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2.wmf"/><Relationship Id="rId7" Type="http://schemas.openxmlformats.org/officeDocument/2006/relationships/image" Target="../media/image7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wmf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m.edu.pl/powstanczy-czyn-i-pamiec" TargetMode="External"/><Relationship Id="rId3" Type="http://schemas.openxmlformats.org/officeDocument/2006/relationships/image" Target="../media/image2.wmf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323528" y="548680"/>
            <a:ext cx="8362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FF"/>
                </a:solidFill>
              </a:rPr>
              <a:t>Działania </a:t>
            </a:r>
          </a:p>
          <a:p>
            <a:pPr algn="ctr"/>
            <a:r>
              <a:rPr lang="pl-PL" sz="2400" b="1" dirty="0" smtClean="0">
                <a:solidFill>
                  <a:srgbClr val="0000FF"/>
                </a:solidFill>
              </a:rPr>
              <a:t>Regionalnego Ośrodka Doskonalenia Nauczycieli </a:t>
            </a:r>
          </a:p>
          <a:p>
            <a:pPr algn="ctr"/>
            <a:r>
              <a:rPr lang="pl-PL" sz="2400" b="1" dirty="0" smtClean="0">
                <a:solidFill>
                  <a:srgbClr val="0000FF"/>
                </a:solidFill>
              </a:rPr>
              <a:t>i Informacji Pedagogicznej „WOM” w Rybniku </a:t>
            </a:r>
          </a:p>
          <a:p>
            <a:pPr algn="ctr"/>
            <a:r>
              <a:rPr lang="pl-PL" sz="2400" b="1" dirty="0" smtClean="0">
                <a:solidFill>
                  <a:srgbClr val="0000FF"/>
                </a:solidFill>
              </a:rPr>
              <a:t>w aspekcie PATRIOTYZMU</a:t>
            </a:r>
            <a:endParaRPr lang="pl-PL" sz="2400" b="1" dirty="0">
              <a:solidFill>
                <a:srgbClr val="0000FF"/>
              </a:solidFill>
            </a:endParaRPr>
          </a:p>
        </p:txBody>
      </p:sp>
      <p:pic>
        <p:nvPicPr>
          <p:cNvPr id="7" name="Obraz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332855"/>
            <a:ext cx="2232248" cy="3161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332854"/>
            <a:ext cx="2232248" cy="3161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763688" y="566124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/>
              <a:t>Rybnik, 2 grudnia 2021 r.</a:t>
            </a:r>
            <a:endParaRPr lang="pl-PL" sz="1400" i="1" dirty="0"/>
          </a:p>
        </p:txBody>
      </p:sp>
    </p:spTree>
    <p:extLst>
      <p:ext uri="{BB962C8B-B14F-4D97-AF65-F5344CB8AC3E}">
        <p14:creationId xmlns:p14="http://schemas.microsoft.com/office/powerpoint/2010/main" val="251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HISTORII, JĘZYKA OJCZYSTEGO</a:t>
            </a:r>
            <a:endParaRPr lang="pl-PL" b="1" dirty="0">
              <a:solidFill>
                <a:srgbClr val="0000FF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179512" y="1584033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b="1" u="sng" dirty="0"/>
              <a:t>KRÓTKI OPIS</a:t>
            </a:r>
            <a:endParaRPr lang="pl-PL" sz="1200" dirty="0"/>
          </a:p>
          <a:p>
            <a:pPr algn="just"/>
            <a:r>
              <a:rPr lang="pl-PL" sz="1200" dirty="0"/>
              <a:t>Działania podjęte w RODN i IP „WOM” w Rybniku zostały skierowane do nauczycieli i ich uczniów z terenu całego województwa śląskiego. Służyć miały realizacji następujących celów: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sz="1200" dirty="0"/>
              <a:t>zainteresowanie dzieci i młodzieży historią, kulturą, tradycją Śląska;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sz="1200" dirty="0"/>
              <a:t>uczczenie 100. rocznicy III Powstania Śląskiego;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sz="1200" dirty="0"/>
              <a:t>poznanie literackiego dorobku Powstań Śląskich;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sz="1200" dirty="0"/>
              <a:t>rozbudzanie wśród dzieci i młodzieży zainteresowania sztuką recytacji;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sz="1200" dirty="0"/>
              <a:t>przygotowanie dzieci i młodzieży do świadomego uczestnictwa w kulturze;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200" dirty="0"/>
              <a:t>rozwijanie zainteresowań i talentów uczniów.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9512" y="98072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Konkurs</a:t>
            </a:r>
            <a:r>
              <a:rPr lang="pl-PL" dirty="0" smtClean="0"/>
              <a:t> „Śląskie </a:t>
            </a:r>
            <a:r>
              <a:rPr lang="pl-PL" dirty="0" err="1"/>
              <a:t>KrajObrazy</a:t>
            </a:r>
            <a:r>
              <a:rPr lang="pl-PL" dirty="0"/>
              <a:t>”</a:t>
            </a:r>
          </a:p>
        </p:txBody>
      </p:sp>
      <p:pic>
        <p:nvPicPr>
          <p:cNvPr id="11" name="Obraz 10" descr="https://wom.edu.pl/wp-content/uploads/2021/06/DSC00142-1024x68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62" y="3789040"/>
            <a:ext cx="2641600" cy="176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https://wom.edu.pl/wp-content/uploads/2021/06/DSC00088-1024x68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796977"/>
            <a:ext cx="2618105" cy="174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915816" cy="374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9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POLAKÓW</a:t>
            </a:r>
            <a:endParaRPr lang="pl-PL" b="1" dirty="0">
              <a:solidFill>
                <a:srgbClr val="0000FF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Konferencja</a:t>
            </a:r>
            <a:r>
              <a:rPr lang="pl-PL" dirty="0" smtClean="0"/>
              <a:t> „Dokąd prowadzi nas twórczość polskich Noblistów”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56435" y="160020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u="sng" dirty="0"/>
              <a:t>KRÓTKI </a:t>
            </a:r>
            <a:r>
              <a:rPr lang="pl-PL" sz="1200" b="1" u="sng" dirty="0" smtClean="0"/>
              <a:t>OPIS – c</a:t>
            </a:r>
            <a:r>
              <a:rPr lang="pl-PL" sz="1200" b="1" dirty="0" smtClean="0"/>
              <a:t>ele konferencji</a:t>
            </a:r>
            <a:r>
              <a:rPr lang="pl-PL" sz="1200" b="1" dirty="0"/>
              <a:t>: </a:t>
            </a:r>
            <a:endParaRPr lang="pl-PL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200" dirty="0" smtClean="0"/>
              <a:t>Promocja </a:t>
            </a:r>
            <a:r>
              <a:rPr lang="pl-PL" sz="1200" dirty="0"/>
              <a:t>polskiej kultury i literatury, dorobku i osiągnięć polskich pięciu Noblistów w dziedzinie literatury: Henryka Sienkiewicza, Władysława Stanisława Reymonta, Czesława Miłosza, Wisławy Szymborskiej, Olgi Tokarczuk.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Motywowanie </a:t>
            </a:r>
            <a:r>
              <a:rPr lang="pl-PL" sz="1200" dirty="0"/>
              <a:t>do czytania.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Podniesienie </a:t>
            </a:r>
            <a:r>
              <a:rPr lang="pl-PL" sz="1200" dirty="0"/>
              <a:t>jakości i efektów kształcenia.</a:t>
            </a:r>
          </a:p>
        </p:txBody>
      </p:sp>
      <p:pic>
        <p:nvPicPr>
          <p:cNvPr id="10" name="Obraz 9" descr="https://wom.edu.pl/wp-content/uploads/2014/05/sem-organizatorzy-1024x76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360" y="3140968"/>
            <a:ext cx="2818656" cy="211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C:\Users\SylwiaAB\Downloads\konferencja Nobel strona startowa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8832" y="3140968"/>
            <a:ext cx="304536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9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POLAKÓW</a:t>
            </a:r>
            <a:endParaRPr lang="pl-PL" b="1" dirty="0">
              <a:solidFill>
                <a:srgbClr val="0000FF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179512" y="1000035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- </a:t>
            </a:r>
            <a:r>
              <a:rPr lang="pl-PL" sz="1200" b="1" dirty="0"/>
              <a:t>Warsztaty:</a:t>
            </a:r>
          </a:p>
          <a:p>
            <a:r>
              <a:rPr lang="pl-PL" sz="1200" dirty="0"/>
              <a:t>Grupa 1</a:t>
            </a:r>
            <a:br>
              <a:rPr lang="pl-PL" sz="1200" dirty="0"/>
            </a:br>
            <a:r>
              <a:rPr lang="pl-PL" sz="1200" b="1" dirty="0"/>
              <a:t>Nobel już od przedszkola</a:t>
            </a:r>
            <a:r>
              <a:rPr lang="pl-PL" sz="1200" dirty="0"/>
              <a:t> (warsztaty</a:t>
            </a:r>
            <a:r>
              <a:rPr lang="pl-PL" sz="1200" b="1" dirty="0"/>
              <a:t> </a:t>
            </a:r>
            <a:r>
              <a:rPr lang="pl-PL" sz="1200" dirty="0"/>
              <a:t>dla nauczycieli  wychowania przedszkolnego i edukacji wczesnoszkolnej);</a:t>
            </a:r>
          </a:p>
        </p:txBody>
      </p:sp>
      <p:pic>
        <p:nvPicPr>
          <p:cNvPr id="9" name="Obraz 8" descr="C:\Users\SylwiaAB\Downloads\1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84" y="1772816"/>
            <a:ext cx="233626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C:\Users\SylwiaAB\Downloads\2 (1)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335299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C:\Users\SylwiaAB\Downloads\5 (1)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424" y="1761613"/>
            <a:ext cx="2335441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C:\Users\SylwiaAB\Downloads\7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995" y="3634711"/>
            <a:ext cx="2319845" cy="1644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C:\Users\SylwiaAB\Downloads\4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683" y="3612044"/>
            <a:ext cx="2319741" cy="1644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 descr="C:\Users\SylwiaAB\Downloads\3.pn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097" y="3640958"/>
            <a:ext cx="2226663" cy="1578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920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POLAKÓW</a:t>
            </a:r>
            <a:endParaRPr lang="pl-PL" b="1" dirty="0">
              <a:solidFill>
                <a:srgbClr val="0000FF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250562" y="1268760"/>
            <a:ext cx="8641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Grupa 2</a:t>
            </a:r>
          </a:p>
          <a:p>
            <a:r>
              <a:rPr lang="pl-PL" sz="1200" b="1" dirty="0"/>
              <a:t>Jak prezentować sylwetki Noblistów na lekcjach języka polskiego w szkole podstawowej </a:t>
            </a:r>
            <a:r>
              <a:rPr lang="pl-PL" sz="1200" dirty="0"/>
              <a:t>(warsztaty</a:t>
            </a:r>
            <a:r>
              <a:rPr lang="pl-PL" sz="1200" b="1" dirty="0"/>
              <a:t> </a:t>
            </a:r>
            <a:r>
              <a:rPr lang="pl-PL" sz="1200" dirty="0"/>
              <a:t>dla polonistów).</a:t>
            </a:r>
          </a:p>
        </p:txBody>
      </p:sp>
      <p:pic>
        <p:nvPicPr>
          <p:cNvPr id="10" name="Obraz 9" descr="C:\Users\SylwiaAB\Downloads\9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2094230" cy="148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C:\Users\SylwiaAB\Downloads\12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3979887" cy="2821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92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POLAKÓW</a:t>
            </a:r>
            <a:endParaRPr lang="pl-PL" b="1" dirty="0">
              <a:solidFill>
                <a:srgbClr val="0000FF"/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179512" y="9807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100 rocznica urodzin Jana Pawła II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700808"/>
            <a:ext cx="3744416" cy="211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4645" y="1692721"/>
            <a:ext cx="3783435" cy="212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3867568"/>
            <a:ext cx="3738648" cy="211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790368" y="4793926"/>
            <a:ext cx="3318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/>
              <a:t>https://www.youtube.com/watch?v=Bgvl6q8nADE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195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POLAKÓW</a:t>
            </a:r>
            <a:endParaRPr lang="pl-PL" b="1" dirty="0">
              <a:solidFill>
                <a:srgbClr val="0000FF"/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179512" y="98072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Sługa Boży Kardynał Stefan Wyszyński – Prymas Tysiąclecia</a:t>
            </a:r>
          </a:p>
          <a:p>
            <a:pPr algn="ct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63" y="1467884"/>
            <a:ext cx="2892293" cy="21705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484" y="1747839"/>
            <a:ext cx="4849236" cy="363920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63" y="3857621"/>
            <a:ext cx="2860636" cy="214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POLAKÓW</a:t>
            </a:r>
            <a:endParaRPr lang="pl-PL" b="1" dirty="0">
              <a:solidFill>
                <a:srgbClr val="0000FF"/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251520" y="916936"/>
            <a:ext cx="8640960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ea typeface="Calibri"/>
              </a:rPr>
              <a:t>Wojewódzka konferencja</a:t>
            </a:r>
            <a:endParaRPr lang="pl-PL" sz="1200" dirty="0" smtClean="0"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ea typeface="Calibri"/>
              </a:rPr>
              <a:t>,, Uczeń zdolny w przestrzeni szkolnej, w tym edukacja przez szachy”</a:t>
            </a:r>
            <a:endParaRPr lang="pl-PL" sz="1600" dirty="0" smtClean="0"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solidFill>
                  <a:srgbClr val="0000FF"/>
                </a:solidFill>
                <a:ea typeface="Calibri"/>
              </a:rPr>
              <a:t>pod honorowym patronatem Arcymistrza Jana Krzysztofa Dudy – zdobywcy Pucharu Świata w szachach</a:t>
            </a:r>
            <a:endParaRPr lang="pl-PL" sz="1600" dirty="0">
              <a:ea typeface="Calibri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40" y="1988840"/>
            <a:ext cx="2774319" cy="3982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577" y="1988840"/>
            <a:ext cx="2826092" cy="3982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70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</a:t>
            </a:r>
            <a:r>
              <a:rPr lang="pl-PL" b="1" dirty="0">
                <a:solidFill>
                  <a:srgbClr val="0000FF"/>
                </a:solidFill>
              </a:rPr>
              <a:t>HISTORII, </a:t>
            </a:r>
            <a:r>
              <a:rPr lang="pl-PL" b="1" dirty="0" smtClean="0">
                <a:solidFill>
                  <a:srgbClr val="0000FF"/>
                </a:solidFill>
              </a:rPr>
              <a:t>PRZYRODY …</a:t>
            </a:r>
            <a:endParaRPr lang="pl-PL" b="1" dirty="0">
              <a:solidFill>
                <a:srgbClr val="0000FF"/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323528" y="126876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Seminarium</a:t>
            </a:r>
            <a:r>
              <a:rPr lang="pl-PL" dirty="0" smtClean="0"/>
              <a:t> „Szlak Gospodarstw Edukacyjnych Województwa Śląskiego”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79512" y="17208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b="1" dirty="0"/>
              <a:t>KRÓTKI OPIS</a:t>
            </a:r>
          </a:p>
          <a:p>
            <a:pPr algn="just"/>
            <a:r>
              <a:rPr lang="pl-PL" sz="1200" dirty="0"/>
              <a:t>Głównym celem seminarium było zapoznanie nauczycieli </a:t>
            </a:r>
            <a:r>
              <a:rPr lang="pl-PL" sz="1200" dirty="0" smtClean="0"/>
              <a:t>z </a:t>
            </a:r>
            <a:r>
              <a:rPr lang="pl-PL" sz="1200" dirty="0"/>
              <a:t>województwa śląskiego z ofertą edukacyjną Gospodarstw Edukacyjnych Województwa Śląskiego i zaproszenie do wspólnych przygód oraz praktycznej edukacji na terenie gospodarstwa wiejskiego, zgodnej z założeniami podstawy programowej wychowania przedszkolnego i edukacji wczesnoszkolnej.</a:t>
            </a:r>
          </a:p>
        </p:txBody>
      </p:sp>
      <p:pic>
        <p:nvPicPr>
          <p:cNvPr id="10" name="Obraz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459056"/>
            <a:ext cx="2517775" cy="14160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852936"/>
            <a:ext cx="4536504" cy="254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70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</a:t>
            </a:r>
            <a:r>
              <a:rPr lang="pl-PL" b="1" dirty="0">
                <a:solidFill>
                  <a:srgbClr val="0000FF"/>
                </a:solidFill>
              </a:rPr>
              <a:t>DO HISTORII, </a:t>
            </a:r>
            <a:r>
              <a:rPr lang="pl-PL" b="1" dirty="0" smtClean="0">
                <a:solidFill>
                  <a:srgbClr val="0000FF"/>
                </a:solidFill>
              </a:rPr>
              <a:t>TRADYCJI, KULTURY …</a:t>
            </a:r>
            <a:endParaRPr lang="pl-PL" b="1" dirty="0">
              <a:solidFill>
                <a:srgbClr val="0000FF"/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179512" y="98072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Seminaria</a:t>
            </a:r>
            <a:r>
              <a:rPr lang="pl-PL" dirty="0" smtClean="0"/>
              <a:t> „Wycieczki po Śląsku – Szlak Zabytków Techniki Województwa Śląskiego”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51520" y="158234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/>
              <a:t>KRÓTKI OPIS</a:t>
            </a:r>
          </a:p>
          <a:p>
            <a:r>
              <a:rPr lang="pl-PL" sz="1200" dirty="0"/>
              <a:t>Celem  szkolenia jest: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przybliżenie  </a:t>
            </a:r>
            <a:r>
              <a:rPr lang="pl-PL" sz="1200" dirty="0"/>
              <a:t>nauczycielom  miejsc,  które  należy  pokazać  dzieciom,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zachęcenie  </a:t>
            </a:r>
            <a:r>
              <a:rPr lang="pl-PL" sz="1200" dirty="0"/>
              <a:t>do  poznawania Szlaku Zabytków Techniki, najbardziej interesującej trasy turystyki industrialnej w Polsce,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wskazanie </a:t>
            </a:r>
            <a:r>
              <a:rPr lang="pl-PL" sz="1200" dirty="0"/>
              <a:t>zapisów podstawy programowej realizowanych poprzez wycieczki Szlakiem Zabytków Techniki,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zapoznanie  </a:t>
            </a:r>
            <a:r>
              <a:rPr lang="pl-PL" sz="1200" dirty="0"/>
              <a:t>z  przemysłową tradycją  województwa śląskiego.</a:t>
            </a:r>
          </a:p>
        </p:txBody>
      </p:sp>
      <p:pic>
        <p:nvPicPr>
          <p:cNvPr id="10" name="Obraz 9" descr="https://wom.edu.pl/wp-content/uploads/2019/03/DSC4427-1-1024x54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774" y="2890367"/>
            <a:ext cx="286512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C:\Users\SylwiaAB\Desktop\FOTKI WOM\DSC06810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9021" y="2881233"/>
            <a:ext cx="1838325" cy="1530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az 11" descr="C:\Users\SylwiaAB\Desktop\FOTKI WOM\DSC0681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462938"/>
            <a:ext cx="2368550" cy="157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C:\Users\SylwiaAB\Desktop\FOTKI WOM\DSC06834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996" y="4475263"/>
            <a:ext cx="2364105" cy="1576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70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HISTORII, TRADYCJI</a:t>
            </a:r>
            <a:r>
              <a:rPr lang="pl-PL" b="1" dirty="0">
                <a:solidFill>
                  <a:srgbClr val="0000FF"/>
                </a:solidFill>
              </a:rPr>
              <a:t>, KULTURY …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185811" y="98078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Konkurs</a:t>
            </a:r>
            <a:r>
              <a:rPr lang="pl-PL" dirty="0" smtClean="0"/>
              <a:t> - „Byłem</a:t>
            </a:r>
            <a:r>
              <a:rPr lang="pl-PL" dirty="0"/>
              <a:t>, widziałem, zapamiętałem a następnie narysowałem – Szlak Zabytków Techniki Województwa Śląskiego”.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85811" y="170080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/>
              <a:t>Celem   konkursu  było: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promowanie  </a:t>
            </a:r>
            <a:r>
              <a:rPr lang="pl-PL" sz="1200" dirty="0"/>
              <a:t>regionu  śląskiego  poprzez  organizację  wycieczek  i  wyjazdów  połączonych  z  edukacją  regionalną,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200" dirty="0" smtClean="0"/>
              <a:t>rozwijanie </a:t>
            </a:r>
            <a:r>
              <a:rPr lang="pl-PL" sz="1200" dirty="0"/>
              <a:t>kreatywności, uzdolnień plastycznych, wrażliwości artystycznej dzieci. </a:t>
            </a:r>
          </a:p>
          <a:p>
            <a:endParaRPr lang="pl-PL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3672408" cy="20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az 10" descr="D:\Wybrane SZT-2\DSC0790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5" y="2420888"/>
            <a:ext cx="2664296" cy="177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D:\Wybrane SZT-2\DSC0790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38" y="4310358"/>
            <a:ext cx="2658583" cy="1773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70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179512" y="404664"/>
            <a:ext cx="8655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</a:rPr>
              <a:t>PATRIOTYZM</a:t>
            </a:r>
          </a:p>
          <a:p>
            <a:pPr algn="ctr"/>
            <a:r>
              <a:rPr lang="pl-PL" dirty="0" smtClean="0">
                <a:solidFill>
                  <a:srgbClr val="0000FF"/>
                </a:solidFill>
              </a:rPr>
              <a:t>to szacunek do Ojczyzny, symboli narodowych, tradycji, historii, kultury, języka, rodziny, przyrody …</a:t>
            </a:r>
            <a:endParaRPr lang="pl-PL" dirty="0">
              <a:solidFill>
                <a:srgbClr val="0000FF"/>
              </a:solidFill>
            </a:endParaRP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2449830" cy="163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976" y="2420888"/>
            <a:ext cx="2019393" cy="237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2737740" cy="38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</a:t>
            </a:r>
            <a:r>
              <a:rPr lang="pl-PL" b="1" dirty="0">
                <a:solidFill>
                  <a:srgbClr val="0000FF"/>
                </a:solidFill>
              </a:rPr>
              <a:t>HISTORII, </a:t>
            </a:r>
            <a:r>
              <a:rPr lang="pl-PL" b="1" dirty="0" smtClean="0">
                <a:solidFill>
                  <a:srgbClr val="0000FF"/>
                </a:solidFill>
              </a:rPr>
              <a:t>TRADYCJI</a:t>
            </a:r>
            <a:r>
              <a:rPr lang="pl-PL" b="1" dirty="0">
                <a:solidFill>
                  <a:srgbClr val="0000FF"/>
                </a:solidFill>
              </a:rPr>
              <a:t>, KULTURY …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323528" y="908720"/>
            <a:ext cx="851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Wystawa</a:t>
            </a:r>
            <a:r>
              <a:rPr lang="pl-PL" dirty="0" smtClean="0"/>
              <a:t> „Niepodległa bez barier od morza do Tatr”</a:t>
            </a:r>
            <a:endParaRPr lang="pl-PL" dirty="0"/>
          </a:p>
        </p:txBody>
      </p:sp>
      <p:pic>
        <p:nvPicPr>
          <p:cNvPr id="3074" name="Picture 2" descr="L:\Niepodległa bez barier\Zdj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88" y="1612772"/>
            <a:ext cx="1559394" cy="246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Niepodległa bez barier\Zdj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201" y="3212976"/>
            <a:ext cx="1589571" cy="251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:\Niepodległa bez barier\Zdj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600200"/>
            <a:ext cx="1559394" cy="25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L:\Niepodległa bez barier\Zdj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9340" y="1412776"/>
            <a:ext cx="2986087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:\Niepodległa bez barier\Zdj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6011" y="3717032"/>
            <a:ext cx="2979416" cy="185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1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HISTORII, </a:t>
            </a:r>
            <a:r>
              <a:rPr lang="pl-PL" b="1" dirty="0">
                <a:solidFill>
                  <a:srgbClr val="0000FF"/>
                </a:solidFill>
              </a:rPr>
              <a:t>TRADYCJI, KULTURY …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179512" y="9807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Konkurs</a:t>
            </a:r>
            <a:r>
              <a:rPr lang="pl-PL" dirty="0" smtClean="0"/>
              <a:t> „Muzyką malowane. Na góralską nutę.”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51520" y="17208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/>
              <a:t>CELE   KONKURSU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Promowanie  </a:t>
            </a:r>
            <a:r>
              <a:rPr lang="pl-PL" sz="1200" dirty="0"/>
              <a:t>góralszczyzny w regionie śląskim.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Wyrażanie </a:t>
            </a:r>
            <a:r>
              <a:rPr lang="pl-PL" sz="1200" dirty="0"/>
              <a:t>swoich przeżyć w kontekście muzyki ludowej za pomocą środków plastycznych.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Inspirowanie </a:t>
            </a:r>
            <a:r>
              <a:rPr lang="pl-PL" sz="1200" dirty="0"/>
              <a:t>do własnej pracy twórczej.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Wymiana </a:t>
            </a:r>
            <a:r>
              <a:rPr lang="pl-PL" sz="1200" dirty="0"/>
              <a:t>doświadczeń, upowszechnienie i prezentacja działań artystycznych dzieci </a:t>
            </a:r>
            <a:r>
              <a:rPr lang="pl-PL" sz="1200" dirty="0" smtClean="0"/>
              <a:t>i </a:t>
            </a:r>
            <a:r>
              <a:rPr lang="pl-PL" sz="1200" dirty="0"/>
              <a:t>młodzieży.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0272" y="2852935"/>
            <a:ext cx="4171448" cy="79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az 10" descr="E:\Prace - górale\Przycięte\20211004_092654-a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745506"/>
            <a:ext cx="2228850" cy="224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E:\Prace - górale\Przycięte\20211004_095615-a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764955"/>
            <a:ext cx="3117215" cy="2218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51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HISTORII, </a:t>
            </a:r>
            <a:r>
              <a:rPr lang="pl-PL" b="1" dirty="0">
                <a:solidFill>
                  <a:srgbClr val="0000FF"/>
                </a:solidFill>
              </a:rPr>
              <a:t>TRADYCJI, KULTURY …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075" y="1910428"/>
            <a:ext cx="6543841" cy="3904384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/>
          <p:cNvSpPr/>
          <p:nvPr/>
        </p:nvSpPr>
        <p:spPr>
          <a:xfrm>
            <a:off x="251520" y="98709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Materiały z IPN w Katowicach inspiracją do zaproszenia nauczycieli do opracowania scenariuszy zajęć z dziećmi.</a:t>
            </a:r>
          </a:p>
        </p:txBody>
      </p:sp>
    </p:spTree>
    <p:extLst>
      <p:ext uri="{BB962C8B-B14F-4D97-AF65-F5344CB8AC3E}">
        <p14:creationId xmlns:p14="http://schemas.microsoft.com/office/powerpoint/2010/main" val="343351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HISTORII, </a:t>
            </a:r>
            <a:r>
              <a:rPr lang="pl-PL" b="1" dirty="0">
                <a:solidFill>
                  <a:srgbClr val="0000FF"/>
                </a:solidFill>
              </a:rPr>
              <a:t>TRADYCJI, KULTURY …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11560" y="1393468"/>
            <a:ext cx="7560840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pl-PL" b="1" spc="-1" dirty="0">
                <a:solidFill>
                  <a:srgbClr val="C00000"/>
                </a:solidFill>
                <a:latin typeface="Calibri"/>
              </a:rPr>
              <a:t>„ Gra miejska – Stulecie III Powstania Śląskiego  Radlin – nasza mała ojczyzna ” </a:t>
            </a:r>
            <a:r>
              <a:rPr lang="pl-PL" b="1" i="1" spc="-1" dirty="0">
                <a:solidFill>
                  <a:srgbClr val="C00000"/>
                </a:solidFill>
                <a:latin typeface="Calibri"/>
              </a:rPr>
              <a:t>(oprac. Małgorzata Konsek – doradca metodyczny „WOM” w Rybniku)</a:t>
            </a:r>
            <a:endParaRPr lang="pl-PL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l-PL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pl-PL" sz="1600" b="1" i="1" spc="-1" dirty="0">
                <a:solidFill>
                  <a:srgbClr val="002060"/>
                </a:solidFill>
                <a:latin typeface="Calibri"/>
              </a:rPr>
              <a:t>Materiał opublikowany w kwartalniku „Dialog edukacyjny” nr 1/2021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pl-PL" sz="1600" b="1" i="1" spc="-1" dirty="0" smtClean="0">
                <a:solidFill>
                  <a:srgbClr val="002060"/>
                </a:solidFill>
                <a:latin typeface="Calibri"/>
                <a:hlinkClick r:id="rId4"/>
              </a:rPr>
              <a:t>- pobierz</a:t>
            </a:r>
            <a:endParaRPr lang="pl-PL" sz="1600" b="1" i="1" spc="-1" dirty="0">
              <a:solidFill>
                <a:srgbClr val="00206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pl-PL" sz="1600" b="1" i="1" spc="-1" dirty="0" smtClean="0">
              <a:solidFill>
                <a:srgbClr val="00206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pl-PL" sz="1600" b="1" i="1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27584" y="3429000"/>
            <a:ext cx="7344816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pl-PL" b="1" spc="-1" dirty="0">
                <a:solidFill>
                  <a:srgbClr val="C00000"/>
                </a:solidFill>
                <a:latin typeface="Calibri"/>
              </a:rPr>
              <a:t>„ Pamiętamy o Powstaniach Śląskich” </a:t>
            </a:r>
            <a:r>
              <a:rPr lang="pl-PL" b="1" i="1" spc="-1" dirty="0">
                <a:solidFill>
                  <a:srgbClr val="C00000"/>
                </a:solidFill>
                <a:latin typeface="Calibri"/>
              </a:rPr>
              <a:t>(oprac. Anna Laskowska – nauczyciel SP im. Powstańców Śląskich w Skrzyszowie)</a:t>
            </a:r>
            <a:endParaRPr lang="pl-PL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l-PL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pl-PL" sz="1600" b="1" i="1" spc="-1" dirty="0">
                <a:solidFill>
                  <a:srgbClr val="002060"/>
                </a:solidFill>
                <a:latin typeface="Calibri"/>
              </a:rPr>
              <a:t>Materiał opublikowany w kwartalniku „Dialog edukacyjny” nr </a:t>
            </a:r>
            <a:r>
              <a:rPr lang="pl-PL" sz="1600" b="1" i="1" spc="-1" dirty="0" smtClean="0">
                <a:solidFill>
                  <a:srgbClr val="002060"/>
                </a:solidFill>
                <a:latin typeface="Calibri"/>
              </a:rPr>
              <a:t>2/2021 - </a:t>
            </a:r>
            <a:r>
              <a:rPr lang="pl-PL" sz="1600" b="1" i="1" spc="-1" dirty="0" smtClean="0">
                <a:solidFill>
                  <a:srgbClr val="002060"/>
                </a:solidFill>
                <a:latin typeface="Calibri"/>
                <a:hlinkClick r:id="rId5"/>
              </a:rPr>
              <a:t>pobierz</a:t>
            </a:r>
            <a:endParaRPr lang="pl-PL" sz="1600" b="1" i="1" spc="-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211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HISTORII, </a:t>
            </a:r>
            <a:r>
              <a:rPr lang="pl-PL" b="1" dirty="0">
                <a:solidFill>
                  <a:srgbClr val="0000FF"/>
                </a:solidFill>
              </a:rPr>
              <a:t>TRADYCJI, KULTURY …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107504" y="9807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Konkurs</a:t>
            </a:r>
            <a:r>
              <a:rPr lang="pl-PL" dirty="0" smtClean="0"/>
              <a:t> „</a:t>
            </a:r>
            <a:r>
              <a:rPr lang="pl-PL" dirty="0" err="1" smtClean="0"/>
              <a:t>Lapbook</a:t>
            </a:r>
            <a:r>
              <a:rPr lang="pl-PL" dirty="0" smtClean="0"/>
              <a:t> patriotyczny”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51520" y="148478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/>
              <a:t>Cele konkursu: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wspieranie </a:t>
            </a:r>
            <a:r>
              <a:rPr lang="pl-PL" sz="1200" dirty="0"/>
              <a:t>wychowania patriotycznego dzieci i młodzieży poprzez różne formy aktywności artystycznej,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wyzwalanie </a:t>
            </a:r>
            <a:r>
              <a:rPr lang="pl-PL" sz="1200" dirty="0"/>
              <a:t>kreatywności i wrażliwości estetycznej,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rozwijanie </a:t>
            </a:r>
            <a:r>
              <a:rPr lang="pl-PL" sz="1200" dirty="0"/>
              <a:t>talentów plastycznych. </a:t>
            </a:r>
          </a:p>
        </p:txBody>
      </p:sp>
      <p:pic>
        <p:nvPicPr>
          <p:cNvPr id="10" name="Obraz 9" descr="Marszałek Jakub Chełstowski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989" y="2420888"/>
            <a:ext cx="3916642" cy="7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https://wom.edu.pl/wp-content/uploads/2021/11/20211109_130749-768x102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03" y="3573016"/>
            <a:ext cx="151133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https://wom.edu.pl/wp-content/uploads/2021/11/20211109_130821-768x102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68480" y="3230420"/>
            <a:ext cx="205110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 descr="https://wom.edu.pl/wp-content/uploads/2021/11/20211109_131525-768x1024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37821" y="3229428"/>
            <a:ext cx="2058783" cy="274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Piotr\Downloads\IPN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357423"/>
            <a:ext cx="1737425" cy="8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HISTORII</a:t>
            </a:r>
            <a:endParaRPr lang="pl-PL" b="1" dirty="0">
              <a:solidFill>
                <a:srgbClr val="0000FF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107504" y="980728"/>
            <a:ext cx="88569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Konkurs</a:t>
            </a:r>
            <a:r>
              <a:rPr lang="pl-PL" dirty="0" smtClean="0"/>
              <a:t> plastyczny „Śladami historii Regionu Śląskiego”</a:t>
            </a:r>
          </a:p>
          <a:p>
            <a:pPr algn="ctr"/>
            <a:endParaRPr lang="pl-PL" dirty="0"/>
          </a:p>
          <a:p>
            <a:pPr algn="just"/>
            <a:r>
              <a:rPr lang="pl-PL" sz="1400" b="1" dirty="0" smtClean="0"/>
              <a:t>Cele konkursu: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 smtClean="0"/>
              <a:t>kształtowanie </a:t>
            </a:r>
            <a:r>
              <a:rPr lang="pl-PL" sz="1400" dirty="0"/>
              <a:t>postaw patriotycznych wśród dzieci i młodzieży, </a:t>
            </a:r>
            <a:endParaRPr lang="pl-PL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 smtClean="0"/>
              <a:t>kształtowanie </a:t>
            </a:r>
            <a:r>
              <a:rPr lang="pl-PL" sz="1400" dirty="0"/>
              <a:t>świadomości społecznej dzieci i młodzieży dla poszanowania postaw przodków walczących o WOLNĄ POLSKĘ i tworzących historię regionu, </a:t>
            </a:r>
            <a:endParaRPr lang="pl-PL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 smtClean="0"/>
              <a:t>stworzenie </a:t>
            </a:r>
            <a:r>
              <a:rPr lang="pl-PL" sz="1400" dirty="0"/>
              <a:t>możliwości  poszerzenia wiedzy i umiejętności  uczniów   w obszarze wiedzy historycznej dotyczącej historii Śląska, w tym powstań śląskich, </a:t>
            </a:r>
            <a:endParaRPr lang="pl-PL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 smtClean="0"/>
              <a:t>umożliwienie </a:t>
            </a:r>
            <a:r>
              <a:rPr lang="pl-PL" sz="1400" dirty="0"/>
              <a:t>nauczycielom  zastosowania w praktyce wiedzy  o niestandardowych działaniach i metodach dydaktyczno-wychowawczych w kształtowaniu kompetencji kluczowych uczniów.</a:t>
            </a:r>
            <a:r>
              <a:rPr lang="pl-PL" sz="1400" b="1" dirty="0"/>
              <a:t> </a:t>
            </a:r>
            <a:endParaRPr lang="pl-PL" sz="1400" dirty="0"/>
          </a:p>
        </p:txBody>
      </p:sp>
      <p:pic>
        <p:nvPicPr>
          <p:cNvPr id="10" name="Picture 3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894410"/>
            <a:ext cx="1733550" cy="123063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1" name="Picture 3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247" y="3589446"/>
            <a:ext cx="1720850" cy="122999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2" name="Picture 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86272"/>
            <a:ext cx="1701800" cy="123634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52" y="3715415"/>
            <a:ext cx="2249487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439" y="3350608"/>
            <a:ext cx="1823281" cy="258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HISTORII</a:t>
            </a:r>
            <a:endParaRPr lang="pl-PL" b="1" dirty="0">
              <a:solidFill>
                <a:srgbClr val="0000FF"/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179512" y="1052736"/>
            <a:ext cx="865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Konferencja</a:t>
            </a:r>
            <a:r>
              <a:rPr lang="pl-PL" dirty="0" smtClean="0"/>
              <a:t> „Powstańczy czyn i pamięć”</a:t>
            </a:r>
            <a:endParaRPr lang="pl-PL" dirty="0"/>
          </a:p>
        </p:txBody>
      </p:sp>
      <p:pic>
        <p:nvPicPr>
          <p:cNvPr id="10" name="Obraz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0" y="1484784"/>
            <a:ext cx="2571750" cy="184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https://wom.edu.pl/wp-content/uploads/2021/09/DSC00777-1024x68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500703"/>
            <a:ext cx="2736850" cy="182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 descr="https://wom.edu.pl/wp-content/uploads/2021/09/DSC00789-1024x68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3307" y="3862620"/>
            <a:ext cx="2586990" cy="1726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 descr="https://wom.edu.pl/wp-content/uploads/2021/09/DSC00822-1024x683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831822"/>
            <a:ext cx="2679700" cy="178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717369" y="5763347"/>
            <a:ext cx="7637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/>
              <a:t>Materiały dla nauczycieli: </a:t>
            </a:r>
            <a:r>
              <a:rPr lang="pl-PL" sz="1200" dirty="0">
                <a:hlinkClick r:id="rId8"/>
              </a:rPr>
              <a:t>https://</a:t>
            </a:r>
            <a:r>
              <a:rPr lang="pl-PL" sz="1200" dirty="0" smtClean="0">
                <a:hlinkClick r:id="rId8"/>
              </a:rPr>
              <a:t>www.wom.edu.pl/powstanczy-czyn-i-pamiec</a:t>
            </a:r>
            <a:endParaRPr lang="pl-PL" sz="1200" dirty="0" smtClean="0"/>
          </a:p>
          <a:p>
            <a:pPr algn="ctr"/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1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HISTORII</a:t>
            </a:r>
            <a:endParaRPr lang="pl-PL" b="1" dirty="0">
              <a:solidFill>
                <a:srgbClr val="0000FF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Konferencja</a:t>
            </a:r>
            <a:r>
              <a:rPr lang="pl-PL" dirty="0" smtClean="0"/>
              <a:t> „Kresy – pamięć pokoleń”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51520" y="1530551"/>
            <a:ext cx="8640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u="sng" dirty="0"/>
              <a:t>KRÓTKI OPIS</a:t>
            </a:r>
            <a:r>
              <a:rPr lang="pl-PL" sz="1200" dirty="0"/>
              <a:t> – program.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200" dirty="0"/>
              <a:t>Polska na Kresach w pamięci pokoleń – redaktor Danuta Skalska.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200" dirty="0"/>
              <a:t>Kresy oczami pedagoga, historyka, wolontariusza- dr Norbert </a:t>
            </a:r>
            <a:r>
              <a:rPr lang="pl-PL" sz="1200" dirty="0" err="1"/>
              <a:t>Niestolik</a:t>
            </a:r>
            <a:r>
              <a:rPr lang="pl-PL" sz="12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200" dirty="0"/>
              <a:t>Wspomnienia ze szkolnych wyjazdów naukowych rybnickiej młodzieży na Kresy </a:t>
            </a:r>
            <a:r>
              <a:rPr lang="pl-PL" sz="1200" dirty="0" smtClean="0"/>
              <a:t>– </a:t>
            </a:r>
            <a:r>
              <a:rPr lang="pl-PL" sz="1200" dirty="0"/>
              <a:t>dr Urszula Warczok, Alojzy Zimończyk.</a:t>
            </a:r>
          </a:p>
        </p:txBody>
      </p:sp>
      <p:pic>
        <p:nvPicPr>
          <p:cNvPr id="11" name="Obraz 10" descr="https://wom.edu.pl/wp-content/uploads/2021/10/DSC01131-1024x68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2365750"/>
            <a:ext cx="2616200" cy="174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https://wom.edu.pl/wp-content/uploads/2021/10/DSC01173-1024x68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365750"/>
            <a:ext cx="2616200" cy="174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https://wom.edu.pl/wp-content/uploads/2021/10/DSC01261-1024x68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193750"/>
            <a:ext cx="2622550" cy="175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 descr="https://wom.edu.pl/wp-content/uploads/2021/10/DSC01322-1024x683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461" y="4193750"/>
            <a:ext cx="2588260" cy="174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5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323528" y="1422068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HISTORII</a:t>
            </a:r>
            <a:endParaRPr lang="pl-PL" b="1" dirty="0">
              <a:solidFill>
                <a:srgbClr val="0000FF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Seminarium</a:t>
            </a:r>
            <a:r>
              <a:rPr lang="pl-PL" dirty="0" smtClean="0"/>
              <a:t> „Niepodległość uskrzydla”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76646" y="160020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/>
              <a:t>KRÓTKI OPIS </a:t>
            </a:r>
            <a:r>
              <a:rPr lang="pl-PL" sz="1200" dirty="0" smtClean="0"/>
              <a:t>- program seminarium przeprowadzonego we współpracy z Muzeum w Sulejówku.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200" dirty="0" smtClean="0"/>
              <a:t>Działalność edukacyjna Muzeum im. Józefa Piłsudskiego w Sulejówku: akcje, programy, projekty, gry, blogi, konkursy, warsztaty.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200" dirty="0" smtClean="0"/>
              <a:t>Warsztaty dla nauczycieli klas 0 – 3 </a:t>
            </a:r>
            <a:r>
              <a:rPr lang="pl-PL" sz="1200" i="1" dirty="0" smtClean="0"/>
              <a:t>Od </a:t>
            </a:r>
            <a:r>
              <a:rPr lang="pl-PL" sz="1200" i="1" dirty="0" err="1" smtClean="0"/>
              <a:t>Ziuka</a:t>
            </a:r>
            <a:r>
              <a:rPr lang="pl-PL" sz="1200" i="1" dirty="0" smtClean="0"/>
              <a:t> do Józefa </a:t>
            </a:r>
            <a:r>
              <a:rPr lang="pl-PL" sz="1200" dirty="0" smtClean="0"/>
              <a:t>– komiksowa opowieść o Józefie Piłsudskim, z wykorzystaniem techniki teatru </a:t>
            </a:r>
            <a:r>
              <a:rPr lang="pl-PL" sz="1200" dirty="0" err="1" smtClean="0"/>
              <a:t>Kamishibai</a:t>
            </a:r>
            <a:r>
              <a:rPr lang="pl-PL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Warsztaty dla  nauczycieli klas IV- VIII </a:t>
            </a:r>
            <a:r>
              <a:rPr lang="pl-PL" sz="1200" i="1" dirty="0" smtClean="0"/>
              <a:t>Niepodległość uskrzydla</a:t>
            </a:r>
            <a:r>
              <a:rPr lang="pl-PL" sz="1200" dirty="0" smtClean="0"/>
              <a:t> – historia depeszy notyfikującej powstanie państwa    polskiego. Jak mówić o niepodległości z wykorzystaniem alfabetu Morse’a?</a:t>
            </a:r>
            <a:endParaRPr lang="pl-PL" sz="1200" dirty="0"/>
          </a:p>
        </p:txBody>
      </p:sp>
      <p:pic>
        <p:nvPicPr>
          <p:cNvPr id="10" name="Obraz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136811"/>
            <a:ext cx="1504950" cy="225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353981"/>
            <a:ext cx="1625600" cy="181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388963"/>
            <a:ext cx="1943100" cy="17823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3851920" y="5252810"/>
            <a:ext cx="2028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https://muzeumpilsudski.pl/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1209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HISTORII</a:t>
            </a:r>
            <a:endParaRPr lang="pl-PL" b="1" dirty="0">
              <a:solidFill>
                <a:srgbClr val="0000FF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107504" y="98072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Wystawa</a:t>
            </a:r>
            <a:r>
              <a:rPr lang="pl-PL" dirty="0" smtClean="0"/>
              <a:t> „Sfrunął na Śląsk orzeł biały” we współpracy z Muzeum Powstań Śląskich </a:t>
            </a:r>
          </a:p>
          <a:p>
            <a:pPr algn="ctr"/>
            <a:r>
              <a:rPr lang="pl-PL" dirty="0" smtClean="0"/>
              <a:t>w Świętochłowicach.</a:t>
            </a:r>
          </a:p>
        </p:txBody>
      </p:sp>
      <p:pic>
        <p:nvPicPr>
          <p:cNvPr id="9" name="Picture 3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6102" y="2510820"/>
            <a:ext cx="3151440" cy="210204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3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52000" y="3212976"/>
            <a:ext cx="3151440" cy="2102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1209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-540" y="6022103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HISTORII</a:t>
            </a:r>
            <a:endParaRPr lang="pl-PL" b="1" dirty="0">
              <a:solidFill>
                <a:srgbClr val="0000FF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250980" y="98072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pl-PL" b="1" dirty="0"/>
              <a:t>Wystawa</a:t>
            </a:r>
            <a:r>
              <a:rPr lang="pl-PL" dirty="0"/>
              <a:t> w Pedagogicznej Bibliotece Wojewódzkiej w Rybniku. Prace plastyczne są efektem konkursu zorganizowanego przez NSZZ Solidarność Pracowników Oświaty w Rybniku.</a:t>
            </a:r>
          </a:p>
        </p:txBody>
      </p:sp>
      <p:pic>
        <p:nvPicPr>
          <p:cNvPr id="9" name="Picture 2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00480" y="1989000"/>
            <a:ext cx="6319800" cy="381600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09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zawartości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Dowolny kształt 36"/>
          <p:cNvSpPr/>
          <p:nvPr/>
        </p:nvSpPr>
        <p:spPr>
          <a:xfrm>
            <a:off x="0" y="6120000"/>
            <a:ext cx="9144000" cy="738000"/>
          </a:xfrm>
          <a:custGeom>
            <a:avLst/>
            <a:gdLst/>
            <a:ahLst/>
            <a:cxnLst/>
            <a:rect l="0" t="0" r="r" b="b"/>
            <a:pathLst>
              <a:path w="25401" h="2051">
                <a:moveTo>
                  <a:pt x="0" y="0"/>
                </a:moveTo>
                <a:lnTo>
                  <a:pt x="25400" y="0"/>
                </a:lnTo>
                <a:lnTo>
                  <a:pt x="25400" y="2050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38" name="Obraz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280" y="5940000"/>
            <a:ext cx="2177280" cy="1144080"/>
          </a:xfrm>
          <a:prstGeom prst="rect">
            <a:avLst/>
          </a:prstGeom>
          <a:ln w="0">
            <a:noFill/>
          </a:ln>
        </p:spPr>
      </p:pic>
      <p:pic>
        <p:nvPicPr>
          <p:cNvPr id="39" name="Obraz 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61400" y="6240600"/>
            <a:ext cx="873360" cy="517320"/>
          </a:xfrm>
          <a:prstGeom prst="rect">
            <a:avLst/>
          </a:prstGeom>
          <a:ln w="0"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179512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SZACUNEK DO HISTORII</a:t>
            </a:r>
            <a:endParaRPr lang="pl-PL" b="1" dirty="0">
              <a:solidFill>
                <a:srgbClr val="0000FF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179512" y="980728"/>
            <a:ext cx="865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10 edycji konkursu „Zapomniane zabytki”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51520" y="137307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b="1" dirty="0" smtClean="0"/>
              <a:t>KRÓTKI OPIS</a:t>
            </a:r>
          </a:p>
          <a:p>
            <a:pPr algn="just"/>
            <a:r>
              <a:rPr lang="pl-PL" sz="1200" dirty="0" smtClean="0"/>
              <a:t>Konkurs organizowany był przez 10 lat. Celem jego była m.in. promocja dziedzictwa kulturowego Śląska. Zwieńczeniem działań edukacyjnych prowadzonych  przez kolejne lata, było wydanie z okazji 10-lecia  trwania  konkursu publikacji.  Publikacja m. in. zawierała nagrodzone prace, w których wykorzystano metodę projektów, ponieważ ideą przewodnią konkursu  było wykorzystanie  metody projektów do kształtowania kompetencji kluczowych, mając na uwadze dziedzictwo kulturowe Śląska. Publikacji była również cennym źródłem informacji o zabytkach Makroregionu Południowego Polski. </a:t>
            </a:r>
            <a:endParaRPr lang="pl-PL" sz="1200" dirty="0"/>
          </a:p>
        </p:txBody>
      </p:sp>
      <p:pic>
        <p:nvPicPr>
          <p:cNvPr id="10" name="Picture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519" y="3284984"/>
            <a:ext cx="2717800" cy="202692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1" name="Obraz 10" descr="C:\Users\SylwiaAB\Desktop\FOTOS\IMG_001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881124"/>
            <a:ext cx="2127250" cy="2834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9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908</Words>
  <Application>Microsoft Office PowerPoint</Application>
  <PresentationFormat>Pokaz na ekranie (4:3)</PresentationFormat>
  <Paragraphs>114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DejaVu Sans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POWSTANIA ŚLĄSKIE</dc:title>
  <dc:creator>Piotr</dc:creator>
  <cp:lastModifiedBy>Tomasz Stadnicki</cp:lastModifiedBy>
  <cp:revision>160</cp:revision>
  <dcterms:created xsi:type="dcterms:W3CDTF">2021-09-26T16:59:39Z</dcterms:created>
  <dcterms:modified xsi:type="dcterms:W3CDTF">2024-07-25T08:41:32Z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Pokaz na ekranie (4:3)</vt:lpwstr>
  </property>
  <property fmtid="{D5CDD505-2E9C-101B-9397-08002B2CF9AE}" pid="3" name="Slides">
    <vt:i4>1</vt:i4>
  </property>
</Properties>
</file>