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5" r:id="rId5"/>
    <p:sldId id="264" r:id="rId6"/>
    <p:sldId id="263" r:id="rId7"/>
    <p:sldId id="262" r:id="rId8"/>
    <p:sldId id="261" r:id="rId9"/>
    <p:sldId id="260" r:id="rId10"/>
    <p:sldId id="266" r:id="rId11"/>
    <p:sldId id="267" r:id="rId12"/>
    <p:sldId id="258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35D0E-B8A5-491C-A7B7-8E7E1DE20A9C}" type="datetimeFigureOut">
              <a:rPr lang="pl-PL" smtClean="0"/>
              <a:pPr/>
              <a:t>31.08.2020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C2100-0E78-402D-BE9B-D9074B22DBF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35D0E-B8A5-491C-A7B7-8E7E1DE20A9C}" type="datetimeFigureOut">
              <a:rPr lang="pl-PL" smtClean="0"/>
              <a:pPr/>
              <a:t>31.08.2020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C2100-0E78-402D-BE9B-D9074B22DBF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35D0E-B8A5-491C-A7B7-8E7E1DE20A9C}" type="datetimeFigureOut">
              <a:rPr lang="pl-PL" smtClean="0"/>
              <a:pPr/>
              <a:t>31.08.2020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C2100-0E78-402D-BE9B-D9074B22DBF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35D0E-B8A5-491C-A7B7-8E7E1DE20A9C}" type="datetimeFigureOut">
              <a:rPr lang="pl-PL" smtClean="0"/>
              <a:pPr/>
              <a:t>31.08.2020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C2100-0E78-402D-BE9B-D9074B22DBF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35D0E-B8A5-491C-A7B7-8E7E1DE20A9C}" type="datetimeFigureOut">
              <a:rPr lang="pl-PL" smtClean="0"/>
              <a:pPr/>
              <a:t>31.08.2020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C2100-0E78-402D-BE9B-D9074B22DBF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35D0E-B8A5-491C-A7B7-8E7E1DE20A9C}" type="datetimeFigureOut">
              <a:rPr lang="pl-PL" smtClean="0"/>
              <a:pPr/>
              <a:t>31.08.2020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C2100-0E78-402D-BE9B-D9074B22DBF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35D0E-B8A5-491C-A7B7-8E7E1DE20A9C}" type="datetimeFigureOut">
              <a:rPr lang="pl-PL" smtClean="0"/>
              <a:pPr/>
              <a:t>31.08.2020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C2100-0E78-402D-BE9B-D9074B22DBF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35D0E-B8A5-491C-A7B7-8E7E1DE20A9C}" type="datetimeFigureOut">
              <a:rPr lang="pl-PL" smtClean="0"/>
              <a:pPr/>
              <a:t>31.08.2020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C2100-0E78-402D-BE9B-D9074B22DBF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35D0E-B8A5-491C-A7B7-8E7E1DE20A9C}" type="datetimeFigureOut">
              <a:rPr lang="pl-PL" smtClean="0"/>
              <a:pPr/>
              <a:t>31.08.2020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C2100-0E78-402D-BE9B-D9074B22DBF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35D0E-B8A5-491C-A7B7-8E7E1DE20A9C}" type="datetimeFigureOut">
              <a:rPr lang="pl-PL" smtClean="0"/>
              <a:pPr/>
              <a:t>31.08.2020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C2100-0E78-402D-BE9B-D9074B22DBF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35D0E-B8A5-491C-A7B7-8E7E1DE20A9C}" type="datetimeFigureOut">
              <a:rPr lang="pl-PL" smtClean="0"/>
              <a:pPr/>
              <a:t>31.08.2020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C2100-0E78-402D-BE9B-D9074B22DBF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35D0E-B8A5-491C-A7B7-8E7E1DE20A9C}" type="datetimeFigureOut">
              <a:rPr lang="pl-PL" smtClean="0"/>
              <a:pPr/>
              <a:t>31.08.2020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C2100-0E78-402D-BE9B-D9074B22DBFA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s://wom.edu.pl/?page_id=12549" TargetMode="External"/><Relationship Id="rId7" Type="http://schemas.openxmlformats.org/officeDocument/2006/relationships/image" Target="../media/image10.png"/><Relationship Id="rId2" Type="http://schemas.openxmlformats.org/officeDocument/2006/relationships/hyperlink" Target="http://wom.edu.pl/?page_id=349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Bgvl6q8nADE&amp;feature=share&amp;fbclid=IwAR1h8NN7i_O3dgeiSYwGHWfPUJnoVvHg0bnLH_cOmG6Y8BdFnn4-q6QIZ3Q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wom.edu.pl/" TargetMode="Externa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om.edu.pl/?page_id=8580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om.edu.pl/wp-content/uploads/2020/04/PADLET-instrukcja-u%C5%BCytkowania-WOM.pdf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s://padlet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s://www.youtube.com/watch?v=jKl744MxAJM&amp;feature=youtu.be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s://www.youtube.com/watch?v=AW01GL1se0k&amp;feature=youtu.be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hyperlink" Target="https://www.youtube.com/watch?v=LHw_p2zCY88&amp;feature=youtu.be" TargetMode="External"/><Relationship Id="rId4" Type="http://schemas.openxmlformats.org/officeDocument/2006/relationships/hyperlink" Target="https://www.youtube.com/watch?v=5kUrRyvL7M4&amp;feature=youtu.be" TargetMode="Externa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canva.com/design/DAD8OzH37TQ/aMl5tP6qz3Mkdz6ws3yPUQ/view?utm_content=DAD8OzH37TQ&amp;utm_campaign=designshare&amp;utm_medium=link&amp;utm_source=publishsharelink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quizlet.com/pl" TargetMode="External"/><Relationship Id="rId7" Type="http://schemas.openxmlformats.org/officeDocument/2006/relationships/image" Target="../media/image8.png"/><Relationship Id="rId2" Type="http://schemas.openxmlformats.org/officeDocument/2006/relationships/hyperlink" Target="https://wom.edu.pl/wp-content/uploads/2014/05/QUIZLET-instrukcja-u%C5%BCytkowania-WOM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om.edu.pl/wp-content/uploads/2014/05/WOMikowe-kolorowanki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m.edu.pl/rybnik/?page_id=1765" TargetMode="External"/><Relationship Id="rId2" Type="http://schemas.openxmlformats.org/officeDocument/2006/relationships/hyperlink" Target="http://wom.edu.pl/?page_id=8580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om.edu.pl/rybnik/?page_id=1557" TargetMode="External"/><Relationship Id="rId3" Type="http://schemas.openxmlformats.org/officeDocument/2006/relationships/hyperlink" Target="http://www.wom.edu.pl/raciborz/?page_id=152" TargetMode="External"/><Relationship Id="rId7" Type="http://schemas.openxmlformats.org/officeDocument/2006/relationships/hyperlink" Target="http://www.wom.edu.pl/raciborz/?page_id=127" TargetMode="External"/><Relationship Id="rId12" Type="http://schemas.openxmlformats.org/officeDocument/2006/relationships/image" Target="../media/image4.jpeg"/><Relationship Id="rId2" Type="http://schemas.openxmlformats.org/officeDocument/2006/relationships/hyperlink" Target="http://www.wom.edu.pl/rybnik/?page_id=112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wom.edu.pl/rybnik/?page_id=90" TargetMode="External"/><Relationship Id="rId11" Type="http://schemas.openxmlformats.org/officeDocument/2006/relationships/image" Target="../media/image2.png"/><Relationship Id="rId5" Type="http://schemas.openxmlformats.org/officeDocument/2006/relationships/hyperlink" Target="http://www.wom.edu.pl/raciborz/" TargetMode="External"/><Relationship Id="rId10" Type="http://schemas.openxmlformats.org/officeDocument/2006/relationships/image" Target="../media/image1.png"/><Relationship Id="rId4" Type="http://schemas.openxmlformats.org/officeDocument/2006/relationships/hyperlink" Target="http://www.wom.edu.pl/rybnik/" TargetMode="External"/><Relationship Id="rId9" Type="http://schemas.openxmlformats.org/officeDocument/2006/relationships/hyperlink" Target="http://www.wom.edu.pl/raciborz/?page_id=255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283968" y="332656"/>
            <a:ext cx="2232248" cy="891530"/>
          </a:xfrm>
        </p:spPr>
        <p:txBody>
          <a:bodyPr>
            <a:normAutofit/>
          </a:bodyPr>
          <a:lstStyle/>
          <a:p>
            <a:r>
              <a:rPr lang="pl-PL" sz="1800" dirty="0" smtClean="0"/>
              <a:t>PBW w Rybniku </a:t>
            </a:r>
            <a:br>
              <a:rPr lang="pl-PL" sz="1800" dirty="0" smtClean="0"/>
            </a:br>
            <a:r>
              <a:rPr lang="pl-PL" sz="1800" dirty="0" smtClean="0"/>
              <a:t>z filią w Raciborzu</a:t>
            </a:r>
            <a:endParaRPr lang="pl-PL" sz="18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59632" y="2924944"/>
            <a:ext cx="6584776" cy="3001888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0"/>
              </a:spcBef>
            </a:pPr>
            <a:r>
              <a:rPr lang="pl-PL" sz="7100" b="1" dirty="0">
                <a:solidFill>
                  <a:schemeClr val="tx1"/>
                </a:solidFill>
              </a:rPr>
              <a:t>WSPARCIE DLA NAUCZYCIELI</a:t>
            </a:r>
          </a:p>
          <a:p>
            <a:pPr>
              <a:spcBef>
                <a:spcPts val="0"/>
              </a:spcBef>
            </a:pPr>
            <a:r>
              <a:rPr lang="pl-PL" sz="7100" b="1" dirty="0">
                <a:solidFill>
                  <a:schemeClr val="tx1"/>
                </a:solidFill>
              </a:rPr>
              <a:t>W PRACY ZDALNEJ</a:t>
            </a:r>
          </a:p>
          <a:p>
            <a:endParaRPr lang="pl-PL" dirty="0"/>
          </a:p>
        </p:txBody>
      </p:sp>
      <p:pic>
        <p:nvPicPr>
          <p:cNvPr id="4" name="Obraz 3" descr="logo-slaskie-kolorowe-rg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4664"/>
            <a:ext cx="2335307" cy="869310"/>
          </a:xfrm>
          <a:prstGeom prst="rect">
            <a:avLst/>
          </a:prstGeom>
        </p:spPr>
      </p:pic>
      <p:pic>
        <p:nvPicPr>
          <p:cNvPr id="5" name="Obraz 4" descr="WOM p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404664"/>
            <a:ext cx="1396951" cy="636687"/>
          </a:xfrm>
          <a:prstGeom prst="rect">
            <a:avLst/>
          </a:prstGeom>
        </p:spPr>
      </p:pic>
      <p:pic>
        <p:nvPicPr>
          <p:cNvPr id="6" name="Obraz 5" descr="drzewogotowe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188640"/>
            <a:ext cx="2211710" cy="29489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283968" y="332656"/>
            <a:ext cx="2232248" cy="891530"/>
          </a:xfrm>
        </p:spPr>
        <p:txBody>
          <a:bodyPr>
            <a:normAutofit/>
          </a:bodyPr>
          <a:lstStyle/>
          <a:p>
            <a:r>
              <a:rPr lang="pl-PL" sz="1800" dirty="0" smtClean="0"/>
              <a:t>PBW w Rybniku </a:t>
            </a:r>
            <a:br>
              <a:rPr lang="pl-PL" sz="1800" dirty="0" smtClean="0"/>
            </a:br>
            <a:r>
              <a:rPr lang="pl-PL" sz="1800" dirty="0" smtClean="0"/>
              <a:t>z filią w Raciborzu</a:t>
            </a:r>
            <a:endParaRPr lang="pl-PL" sz="18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51520" y="1772816"/>
            <a:ext cx="8640960" cy="5085184"/>
          </a:xfrm>
        </p:spPr>
        <p:txBody>
          <a:bodyPr>
            <a:normAutofit/>
          </a:bodyPr>
          <a:lstStyle/>
          <a:p>
            <a:pPr algn="l"/>
            <a:r>
              <a:rPr lang="pl-PL" sz="3600" dirty="0" smtClean="0">
                <a:solidFill>
                  <a:schemeClr val="tx1"/>
                </a:solidFill>
              </a:rPr>
              <a:t>Zapraszamy do lektury: </a:t>
            </a:r>
          </a:p>
          <a:p>
            <a:pPr algn="l"/>
            <a:endParaRPr lang="pl-PL" sz="800" dirty="0" smtClean="0">
              <a:solidFill>
                <a:schemeClr val="tx1"/>
              </a:solidFill>
            </a:endParaRPr>
          </a:p>
          <a:p>
            <a:pPr algn="l"/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smtClean="0">
                <a:solidFill>
                  <a:schemeClr val="tx1"/>
                </a:solidFill>
              </a:rPr>
              <a:t>                                        </a:t>
            </a:r>
          </a:p>
          <a:p>
            <a:pPr algn="r"/>
            <a:endParaRPr lang="pl-PL" sz="2400" dirty="0" smtClean="0">
              <a:solidFill>
                <a:schemeClr val="tx1"/>
              </a:solidFill>
              <a:hlinkClick r:id="rId2"/>
            </a:endParaRPr>
          </a:p>
          <a:p>
            <a:pPr algn="r"/>
            <a:r>
              <a:rPr lang="pl-PL" sz="2400" dirty="0" smtClean="0">
                <a:hlinkClick r:id="rId2"/>
              </a:rPr>
              <a:t>http://wom.edu.pl/?page_id=349</a:t>
            </a:r>
            <a:endParaRPr lang="pl-PL" sz="2400" dirty="0" smtClean="0"/>
          </a:p>
          <a:p>
            <a:pPr algn="l"/>
            <a:endParaRPr lang="pl-PL" sz="2400" dirty="0"/>
          </a:p>
          <a:p>
            <a:pPr algn="r"/>
            <a:endParaRPr lang="pl-PL" sz="2400" dirty="0">
              <a:hlinkClick r:id="rId3"/>
            </a:endParaRPr>
          </a:p>
          <a:p>
            <a:pPr algn="r"/>
            <a:endParaRPr lang="pl-PL" sz="2400" dirty="0" smtClean="0">
              <a:hlinkClick r:id="rId3"/>
            </a:endParaRPr>
          </a:p>
          <a:p>
            <a:pPr algn="r"/>
            <a:endParaRPr lang="pl-PL" sz="2400" dirty="0">
              <a:hlinkClick r:id="rId3"/>
            </a:endParaRPr>
          </a:p>
          <a:p>
            <a:pPr algn="r"/>
            <a:r>
              <a:rPr lang="pl-PL" sz="2400" dirty="0" smtClean="0">
                <a:hlinkClick r:id="rId3"/>
              </a:rPr>
              <a:t>https://wom.edu.pl/?page_id=12549</a:t>
            </a:r>
            <a:endParaRPr lang="pl-PL" sz="2400" dirty="0" smtClean="0"/>
          </a:p>
          <a:p>
            <a:pPr algn="l"/>
            <a:endParaRPr lang="pl-PL" sz="2400" dirty="0"/>
          </a:p>
        </p:txBody>
      </p:sp>
      <p:pic>
        <p:nvPicPr>
          <p:cNvPr id="4" name="Obraz 3" descr="logo-slaskie-kolorowe-rg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04664"/>
            <a:ext cx="2335307" cy="869310"/>
          </a:xfrm>
          <a:prstGeom prst="rect">
            <a:avLst/>
          </a:prstGeom>
        </p:spPr>
      </p:pic>
      <p:pic>
        <p:nvPicPr>
          <p:cNvPr id="5" name="Obraz 4" descr="WOM pn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27784" y="404664"/>
            <a:ext cx="1396951" cy="636687"/>
          </a:xfrm>
          <a:prstGeom prst="rect">
            <a:avLst/>
          </a:prstGeom>
        </p:spPr>
      </p:pic>
      <p:pic>
        <p:nvPicPr>
          <p:cNvPr id="6" name="Obraz 5" descr="drzewogotowez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76256" y="260648"/>
            <a:ext cx="1347614" cy="1796819"/>
          </a:xfrm>
          <a:prstGeom prst="rect">
            <a:avLst/>
          </a:prstGeom>
        </p:spPr>
      </p:pic>
      <p:pic>
        <p:nvPicPr>
          <p:cNvPr id="7" name="Obraz 6" descr="logo 100 leci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7584" y="4869160"/>
            <a:ext cx="2478124" cy="1443214"/>
          </a:xfrm>
          <a:prstGeom prst="rect">
            <a:avLst/>
          </a:prstGeom>
        </p:spPr>
      </p:pic>
      <p:pic>
        <p:nvPicPr>
          <p:cNvPr id="8" name="Obraz 7" descr="20200524_152746.jpg"/>
          <p:cNvPicPr>
            <a:picLocks noChangeAspect="1"/>
          </p:cNvPicPr>
          <p:nvPr/>
        </p:nvPicPr>
        <p:blipFill>
          <a:blip r:embed="rId8" cstate="print"/>
          <a:srcRect l="13854" t="4846" r="9195" b="2756"/>
          <a:stretch>
            <a:fillRect/>
          </a:stretch>
        </p:blipFill>
        <p:spPr>
          <a:xfrm rot="5400000">
            <a:off x="1141249" y="2611279"/>
            <a:ext cx="2039089" cy="15142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283968" y="332656"/>
            <a:ext cx="2232248" cy="891530"/>
          </a:xfrm>
        </p:spPr>
        <p:txBody>
          <a:bodyPr>
            <a:normAutofit/>
          </a:bodyPr>
          <a:lstStyle/>
          <a:p>
            <a:r>
              <a:rPr lang="pl-PL" sz="1800" dirty="0" smtClean="0"/>
              <a:t>PBW w Rybniku </a:t>
            </a:r>
            <a:br>
              <a:rPr lang="pl-PL" sz="1800" dirty="0" smtClean="0"/>
            </a:br>
            <a:r>
              <a:rPr lang="pl-PL" sz="1800" dirty="0" smtClean="0"/>
              <a:t>z filią w Raciborzu</a:t>
            </a:r>
            <a:endParaRPr lang="pl-PL" sz="18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79512" y="2636912"/>
            <a:ext cx="8640960" cy="4005064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solidFill>
                  <a:schemeClr val="tx1"/>
                </a:solidFill>
              </a:rPr>
              <a:t>Praca zdalna doradcy metodycznego </a:t>
            </a:r>
            <a:r>
              <a:rPr lang="pl-PL" sz="2400" b="1" dirty="0" err="1" smtClean="0">
                <a:solidFill>
                  <a:schemeClr val="tx1"/>
                </a:solidFill>
              </a:rPr>
              <a:t>RODNiIP</a:t>
            </a:r>
            <a:r>
              <a:rPr lang="pl-PL" sz="2400" b="1" dirty="0" smtClean="0">
                <a:solidFill>
                  <a:schemeClr val="tx1"/>
                </a:solidFill>
              </a:rPr>
              <a:t> „WOM” w Rybniku dla uczczenia 100 rocznicy urodzin św. Jana Pawła II</a:t>
            </a:r>
          </a:p>
          <a:p>
            <a:pPr algn="l"/>
            <a:endParaRPr lang="pl-PL" sz="2600" dirty="0" smtClean="0">
              <a:solidFill>
                <a:schemeClr val="tx1"/>
              </a:solidFill>
            </a:endParaRPr>
          </a:p>
          <a:p>
            <a:r>
              <a:rPr lang="pl-PL" sz="2600" b="1" dirty="0" smtClean="0">
                <a:solidFill>
                  <a:srgbClr val="002060"/>
                </a:solidFill>
              </a:rPr>
              <a:t>Zapraszamy do odsłuchania:</a:t>
            </a:r>
          </a:p>
          <a:p>
            <a:pPr algn="l"/>
            <a:endParaRPr lang="pl-PL" sz="2000" dirty="0" smtClean="0">
              <a:hlinkClick r:id="rId2"/>
            </a:endParaRPr>
          </a:p>
          <a:p>
            <a:r>
              <a:rPr lang="pl-PL" sz="2000" dirty="0" smtClean="0">
                <a:hlinkClick r:id="rId2"/>
              </a:rPr>
              <a:t>https</a:t>
            </a:r>
            <a:r>
              <a:rPr lang="pl-PL" sz="2000" dirty="0">
                <a:hlinkClick r:id="rId2"/>
              </a:rPr>
              <a:t>://www.youtube.com/watch?v=Bgvl6q8nADE&amp;feature=share&amp;fbclid=IwAR1h8NN7i_O3dgeiSYwGHWfPUJnoVvHg0bnLH_cOmG6Y8BdFnn4-q6QIZ3Q</a:t>
            </a:r>
            <a:endParaRPr lang="pl-PL" sz="2000" dirty="0" smtClean="0">
              <a:solidFill>
                <a:schemeClr val="tx1"/>
              </a:solidFill>
            </a:endParaRPr>
          </a:p>
          <a:p>
            <a:pPr algn="l"/>
            <a:endParaRPr lang="pl-PL" sz="800" dirty="0" smtClean="0">
              <a:solidFill>
                <a:schemeClr val="tx1"/>
              </a:solidFill>
            </a:endParaRPr>
          </a:p>
          <a:p>
            <a:pPr algn="l"/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smtClean="0">
                <a:solidFill>
                  <a:schemeClr val="tx1"/>
                </a:solidFill>
              </a:rPr>
              <a:t>                                        </a:t>
            </a:r>
            <a:endParaRPr lang="pl-PL" sz="2400" dirty="0"/>
          </a:p>
        </p:txBody>
      </p:sp>
      <p:pic>
        <p:nvPicPr>
          <p:cNvPr id="4" name="Obraz 3" descr="logo-slaskie-kolorowe-rg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04664"/>
            <a:ext cx="2335307" cy="869310"/>
          </a:xfrm>
          <a:prstGeom prst="rect">
            <a:avLst/>
          </a:prstGeom>
        </p:spPr>
      </p:pic>
      <p:pic>
        <p:nvPicPr>
          <p:cNvPr id="5" name="Obraz 4" descr="WOM p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404664"/>
            <a:ext cx="1396951" cy="636687"/>
          </a:xfrm>
          <a:prstGeom prst="rect">
            <a:avLst/>
          </a:prstGeom>
        </p:spPr>
      </p:pic>
      <p:pic>
        <p:nvPicPr>
          <p:cNvPr id="6" name="Obraz 5" descr="drzewogotowez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6256" y="260648"/>
            <a:ext cx="1347614" cy="179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61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283968" y="332656"/>
            <a:ext cx="2232248" cy="891530"/>
          </a:xfrm>
        </p:spPr>
        <p:txBody>
          <a:bodyPr>
            <a:normAutofit/>
          </a:bodyPr>
          <a:lstStyle/>
          <a:p>
            <a:r>
              <a:rPr lang="pl-PL" sz="1800" dirty="0" smtClean="0"/>
              <a:t>PBW w Rybniku </a:t>
            </a:r>
            <a:br>
              <a:rPr lang="pl-PL" sz="1800" dirty="0" smtClean="0"/>
            </a:br>
            <a:r>
              <a:rPr lang="pl-PL" sz="1800" dirty="0" smtClean="0"/>
              <a:t>z filią w Raciborzu</a:t>
            </a:r>
            <a:endParaRPr lang="pl-PL" sz="18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123728" y="2420888"/>
            <a:ext cx="4496544" cy="2497832"/>
          </a:xfrm>
        </p:spPr>
        <p:txBody>
          <a:bodyPr>
            <a:normAutofit/>
          </a:bodyPr>
          <a:lstStyle/>
          <a:p>
            <a:r>
              <a:rPr lang="pl-PL" sz="4800" b="1" dirty="0" smtClean="0">
                <a:solidFill>
                  <a:schemeClr val="tx1"/>
                </a:solidFill>
              </a:rPr>
              <a:t>ZAPRASZAMY!           DO ZOBACZENIA WKRÓTCE!</a:t>
            </a:r>
            <a:endParaRPr lang="pl-PL" sz="4800" b="1" dirty="0">
              <a:solidFill>
                <a:schemeClr val="tx1"/>
              </a:solidFill>
            </a:endParaRPr>
          </a:p>
        </p:txBody>
      </p:sp>
      <p:pic>
        <p:nvPicPr>
          <p:cNvPr id="4" name="Obraz 3" descr="logo-slaskie-kolorowe-rg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4664"/>
            <a:ext cx="2335307" cy="869310"/>
          </a:xfrm>
          <a:prstGeom prst="rect">
            <a:avLst/>
          </a:prstGeom>
        </p:spPr>
      </p:pic>
      <p:pic>
        <p:nvPicPr>
          <p:cNvPr id="5" name="Obraz 4" descr="WOM p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404664"/>
            <a:ext cx="1396951" cy="636687"/>
          </a:xfrm>
          <a:prstGeom prst="rect">
            <a:avLst/>
          </a:prstGeom>
        </p:spPr>
      </p:pic>
      <p:pic>
        <p:nvPicPr>
          <p:cNvPr id="6" name="Obraz 5" descr="drzewogotowe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260648"/>
            <a:ext cx="1347614" cy="1796819"/>
          </a:xfrm>
          <a:prstGeom prst="rect">
            <a:avLst/>
          </a:prstGeom>
        </p:spPr>
      </p:pic>
      <p:sp>
        <p:nvSpPr>
          <p:cNvPr id="8" name="Podtytuł 2"/>
          <p:cNvSpPr txBox="1">
            <a:spLocks/>
          </p:cNvSpPr>
          <p:nvPr/>
        </p:nvSpPr>
        <p:spPr>
          <a:xfrm>
            <a:off x="5686482" y="5373216"/>
            <a:ext cx="3272408" cy="6976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Oprac. Sylwia Bloch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l-PL" sz="2000" dirty="0" smtClean="0"/>
              <a:t>Anna Węgrzyn</a:t>
            </a:r>
            <a:endParaRPr kumimoji="0" lang="pl-PL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683568" y="5373216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hlinkClick r:id="rId5"/>
              </a:rPr>
              <a:t>www.wom.edu.pl</a:t>
            </a:r>
            <a:endParaRPr lang="pl-PL" dirty="0" smtClean="0"/>
          </a:p>
          <a:p>
            <a:r>
              <a:rPr lang="pl-PL" dirty="0" smtClean="0"/>
              <a:t>tel. 32 4247472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283968" y="332656"/>
            <a:ext cx="2232248" cy="891530"/>
          </a:xfrm>
        </p:spPr>
        <p:txBody>
          <a:bodyPr>
            <a:normAutofit/>
          </a:bodyPr>
          <a:lstStyle/>
          <a:p>
            <a:r>
              <a:rPr lang="pl-PL" sz="1800" dirty="0" smtClean="0"/>
              <a:t>PBW w Rybniku </a:t>
            </a:r>
            <a:br>
              <a:rPr lang="pl-PL" sz="1800" dirty="0" smtClean="0"/>
            </a:br>
            <a:r>
              <a:rPr lang="pl-PL" sz="1800" dirty="0" smtClean="0"/>
              <a:t>z filią w Raciborzu</a:t>
            </a:r>
            <a:endParaRPr lang="pl-PL" sz="18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23528" y="2420888"/>
            <a:ext cx="8568952" cy="3816424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pl-PL" sz="4600" dirty="0" smtClean="0">
                <a:solidFill>
                  <a:schemeClr val="tx1"/>
                </a:solidFill>
              </a:rPr>
              <a:t>Szkolenia </a:t>
            </a:r>
            <a:r>
              <a:rPr lang="pl-PL" sz="4600" dirty="0" err="1" smtClean="0">
                <a:solidFill>
                  <a:schemeClr val="tx1"/>
                </a:solidFill>
              </a:rPr>
              <a:t>on-line</a:t>
            </a:r>
            <a:r>
              <a:rPr lang="pl-PL" sz="4600" dirty="0" smtClean="0">
                <a:solidFill>
                  <a:schemeClr val="tx1"/>
                </a:solidFill>
              </a:rPr>
              <a:t> w zakresie:</a:t>
            </a:r>
          </a:p>
          <a:p>
            <a:pPr algn="l"/>
            <a:endParaRPr lang="pl-PL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smtClean="0">
                <a:solidFill>
                  <a:schemeClr val="tx1"/>
                </a:solidFill>
              </a:rPr>
              <a:t>podstawy pracy w e-learningu,</a:t>
            </a:r>
          </a:p>
          <a:p>
            <a:pPr algn="l">
              <a:buFont typeface="Arial" pitchFamily="34" charset="0"/>
              <a:buChar char="•"/>
            </a:pP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smtClean="0">
                <a:solidFill>
                  <a:schemeClr val="tx1"/>
                </a:solidFill>
              </a:rPr>
              <a:t>technologii informacyjno-komunikacyjnych (TIK),</a:t>
            </a:r>
          </a:p>
          <a:p>
            <a:pPr algn="l">
              <a:buFont typeface="Arial" pitchFamily="34" charset="0"/>
              <a:buChar char="•"/>
            </a:pP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smtClean="0">
                <a:solidFill>
                  <a:schemeClr val="tx1"/>
                </a:solidFill>
              </a:rPr>
              <a:t>kompetencji kluczowych,</a:t>
            </a:r>
          </a:p>
          <a:p>
            <a:pPr algn="l">
              <a:buFont typeface="Arial" pitchFamily="34" charset="0"/>
              <a:buChar char="•"/>
            </a:pPr>
            <a:r>
              <a:rPr lang="pl-PL" dirty="0" smtClean="0">
                <a:solidFill>
                  <a:schemeClr val="tx1"/>
                </a:solidFill>
              </a:rPr>
              <a:t> metodyki nauczania poszczególnych przedmiotów,</a:t>
            </a:r>
          </a:p>
          <a:p>
            <a:pPr algn="l">
              <a:buFont typeface="Arial" pitchFamily="34" charset="0"/>
              <a:buChar char="•"/>
            </a:pPr>
            <a:r>
              <a:rPr lang="pl-PL" dirty="0" smtClean="0">
                <a:solidFill>
                  <a:schemeClr val="tx1"/>
                </a:solidFill>
              </a:rPr>
              <a:t> innowacyjnych sposobów nauczania itd.</a:t>
            </a:r>
          </a:p>
          <a:p>
            <a:pPr algn="l"/>
            <a:endParaRPr lang="pl-PL" dirty="0" smtClean="0"/>
          </a:p>
          <a:p>
            <a:pPr algn="r"/>
            <a:r>
              <a:rPr lang="pl-PL" dirty="0" smtClean="0">
                <a:hlinkClick r:id="rId2"/>
              </a:rPr>
              <a:t>http://wom.edu.pl/?page_id=8580</a:t>
            </a:r>
            <a:endParaRPr lang="pl-PL" dirty="0"/>
          </a:p>
        </p:txBody>
      </p:sp>
      <p:pic>
        <p:nvPicPr>
          <p:cNvPr id="4" name="Obraz 3" descr="logo-slaskie-kolorowe-rg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04664"/>
            <a:ext cx="2335307" cy="869310"/>
          </a:xfrm>
          <a:prstGeom prst="rect">
            <a:avLst/>
          </a:prstGeom>
        </p:spPr>
      </p:pic>
      <p:pic>
        <p:nvPicPr>
          <p:cNvPr id="5" name="Obraz 4" descr="WOM p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404664"/>
            <a:ext cx="1396951" cy="636687"/>
          </a:xfrm>
          <a:prstGeom prst="rect">
            <a:avLst/>
          </a:prstGeom>
        </p:spPr>
      </p:pic>
      <p:pic>
        <p:nvPicPr>
          <p:cNvPr id="6" name="Obraz 5" descr="drzewogotowez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6256" y="260648"/>
            <a:ext cx="1347614" cy="17968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283968" y="332656"/>
            <a:ext cx="2232248" cy="891530"/>
          </a:xfrm>
        </p:spPr>
        <p:txBody>
          <a:bodyPr>
            <a:normAutofit/>
          </a:bodyPr>
          <a:lstStyle/>
          <a:p>
            <a:r>
              <a:rPr lang="pl-PL" sz="1800" dirty="0" smtClean="0"/>
              <a:t>PBW w Rybniku </a:t>
            </a:r>
            <a:br>
              <a:rPr lang="pl-PL" sz="1800" dirty="0" smtClean="0"/>
            </a:br>
            <a:r>
              <a:rPr lang="pl-PL" sz="1800" dirty="0" smtClean="0"/>
              <a:t>z filią w Raciborzu</a:t>
            </a:r>
            <a:endParaRPr lang="pl-PL" sz="18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67544" y="2060848"/>
            <a:ext cx="8064896" cy="4797152"/>
          </a:xfrm>
        </p:spPr>
        <p:txBody>
          <a:bodyPr>
            <a:normAutofit/>
          </a:bodyPr>
          <a:lstStyle/>
          <a:p>
            <a:pPr algn="l"/>
            <a:r>
              <a:rPr lang="pl-PL" sz="3300" dirty="0" smtClean="0">
                <a:solidFill>
                  <a:schemeClr val="tx1"/>
                </a:solidFill>
              </a:rPr>
              <a:t>Edukacja zdalna w przedszkolu</a:t>
            </a:r>
          </a:p>
          <a:p>
            <a:pPr algn="l"/>
            <a:endParaRPr lang="pl-PL" sz="3300" dirty="0" smtClean="0">
              <a:solidFill>
                <a:schemeClr val="tx1"/>
              </a:solidFill>
            </a:endParaRPr>
          </a:p>
          <a:p>
            <a:pPr algn="r"/>
            <a:endParaRPr lang="pl-PL" sz="3300" dirty="0" smtClean="0">
              <a:solidFill>
                <a:schemeClr val="tx1"/>
              </a:solidFill>
            </a:endParaRPr>
          </a:p>
          <a:p>
            <a:pPr algn="r"/>
            <a:endParaRPr lang="pl-PL" sz="2000" dirty="0" smtClean="0">
              <a:solidFill>
                <a:schemeClr val="tx1"/>
              </a:solidFill>
              <a:hlinkClick r:id="rId2"/>
            </a:endParaRPr>
          </a:p>
          <a:p>
            <a:pPr algn="r"/>
            <a:r>
              <a:rPr lang="pl-PL" sz="2400" dirty="0" smtClean="0">
                <a:solidFill>
                  <a:schemeClr val="tx1"/>
                </a:solidFill>
                <a:hlinkClick r:id="rId2"/>
              </a:rPr>
              <a:t>https://padlet.com/</a:t>
            </a:r>
            <a:endParaRPr lang="pl-PL" sz="2400" dirty="0" smtClean="0">
              <a:solidFill>
                <a:schemeClr val="tx1"/>
              </a:solidFill>
            </a:endParaRPr>
          </a:p>
          <a:p>
            <a:pPr algn="r"/>
            <a:endParaRPr lang="pl-PL" sz="3300" dirty="0" smtClean="0">
              <a:solidFill>
                <a:schemeClr val="tx1"/>
              </a:solidFill>
            </a:endParaRPr>
          </a:p>
          <a:p>
            <a:pPr algn="r"/>
            <a:endParaRPr lang="pl-PL" sz="2000" dirty="0" smtClean="0">
              <a:solidFill>
                <a:schemeClr val="tx1"/>
              </a:solidFill>
              <a:hlinkClick r:id="rId3"/>
            </a:endParaRPr>
          </a:p>
          <a:p>
            <a:pPr algn="r"/>
            <a:r>
              <a:rPr lang="pl-PL" sz="2400" dirty="0" smtClean="0">
                <a:solidFill>
                  <a:schemeClr val="tx1"/>
                </a:solidFill>
                <a:hlinkClick r:id="rId3"/>
              </a:rPr>
              <a:t>https://wom.edu.pl/wp-content/uploads/2020/04/PADLET-instrukcja-u%C5%BCytkowania-WOM.pdf</a:t>
            </a:r>
            <a:endParaRPr lang="pl-PL" sz="2400" dirty="0" smtClean="0">
              <a:solidFill>
                <a:schemeClr val="tx1"/>
              </a:solidFill>
            </a:endParaRPr>
          </a:p>
          <a:p>
            <a:endParaRPr lang="pl-PL" dirty="0"/>
          </a:p>
        </p:txBody>
      </p:sp>
      <p:pic>
        <p:nvPicPr>
          <p:cNvPr id="4" name="Obraz 3" descr="logo-slaskie-kolorowe-rg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04664"/>
            <a:ext cx="2335307" cy="869310"/>
          </a:xfrm>
          <a:prstGeom prst="rect">
            <a:avLst/>
          </a:prstGeom>
        </p:spPr>
      </p:pic>
      <p:pic>
        <p:nvPicPr>
          <p:cNvPr id="5" name="Obraz 4" descr="WOM pn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27784" y="404664"/>
            <a:ext cx="1396951" cy="636687"/>
          </a:xfrm>
          <a:prstGeom prst="rect">
            <a:avLst/>
          </a:prstGeom>
        </p:spPr>
      </p:pic>
      <p:pic>
        <p:nvPicPr>
          <p:cNvPr id="6" name="Obraz 5" descr="drzewogotowez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76256" y="260648"/>
            <a:ext cx="1347614" cy="179681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584" y="2564904"/>
            <a:ext cx="3672408" cy="2625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283968" y="332656"/>
            <a:ext cx="2232248" cy="891530"/>
          </a:xfrm>
        </p:spPr>
        <p:txBody>
          <a:bodyPr>
            <a:normAutofit/>
          </a:bodyPr>
          <a:lstStyle/>
          <a:p>
            <a:r>
              <a:rPr lang="pl-PL" sz="1800" dirty="0" smtClean="0"/>
              <a:t>PBW w Rybniku </a:t>
            </a:r>
            <a:br>
              <a:rPr lang="pl-PL" sz="1800" dirty="0" smtClean="0"/>
            </a:br>
            <a:r>
              <a:rPr lang="pl-PL" sz="1800" dirty="0" smtClean="0"/>
              <a:t>z filią w Raciborzu</a:t>
            </a:r>
            <a:endParaRPr lang="pl-PL" sz="18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23528" y="1988840"/>
            <a:ext cx="8280920" cy="4536504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pl-PL" sz="3600" dirty="0" smtClean="0">
                <a:solidFill>
                  <a:schemeClr val="tx1"/>
                </a:solidFill>
                <a:latin typeface="+mj-lt"/>
              </a:rPr>
              <a:t>Materiały opracowane przez artystów Zespołu Pieśni i Tańca Śląsk w odpowiedzi na diagnozę sporządzoną przez doradców metodycznych </a:t>
            </a:r>
            <a:r>
              <a:rPr lang="pl-PL" sz="3600" dirty="0" err="1" smtClean="0">
                <a:solidFill>
                  <a:schemeClr val="tx1"/>
                </a:solidFill>
                <a:latin typeface="+mj-lt"/>
              </a:rPr>
              <a:t>RODNiIP</a:t>
            </a:r>
            <a:r>
              <a:rPr lang="pl-PL" sz="3600" dirty="0" smtClean="0">
                <a:solidFill>
                  <a:schemeClr val="tx1"/>
                </a:solidFill>
                <a:latin typeface="+mj-lt"/>
              </a:rPr>
              <a:t> „WOM” w Rybniku</a:t>
            </a:r>
          </a:p>
          <a:p>
            <a:pPr algn="l">
              <a:spcBef>
                <a:spcPts val="0"/>
              </a:spcBef>
            </a:pPr>
            <a:endParaRPr lang="pl-PL" sz="3600" dirty="0" smtClean="0">
              <a:solidFill>
                <a:schemeClr val="tx1"/>
              </a:solidFill>
              <a:latin typeface="+mj-lt"/>
            </a:endParaRPr>
          </a:p>
          <a:p>
            <a:pPr algn="l">
              <a:spcBef>
                <a:spcPts val="0"/>
              </a:spcBef>
            </a:pPr>
            <a:r>
              <a:rPr lang="pl-PL" sz="1900" dirty="0" smtClean="0">
                <a:solidFill>
                  <a:schemeClr val="tx1"/>
                </a:solidFill>
                <a:latin typeface="+mj-lt"/>
                <a:hlinkClick r:id="rId2"/>
              </a:rPr>
              <a:t>https://www.youtube.com/watch?v=AW01GL1se0k&amp;feature=youtu.be</a:t>
            </a:r>
            <a:endParaRPr lang="pl-PL" sz="1900" dirty="0" smtClean="0">
              <a:solidFill>
                <a:schemeClr val="tx1"/>
              </a:solidFill>
              <a:latin typeface="+mj-lt"/>
            </a:endParaRPr>
          </a:p>
          <a:p>
            <a:pPr algn="l">
              <a:spcBef>
                <a:spcPts val="0"/>
              </a:spcBef>
            </a:pPr>
            <a:r>
              <a:rPr lang="pl-PL" sz="1900" dirty="0" smtClean="0">
                <a:solidFill>
                  <a:schemeClr val="tx1"/>
                </a:solidFill>
                <a:latin typeface="+mj-lt"/>
                <a:hlinkClick r:id="rId3"/>
              </a:rPr>
              <a:t>https://www.youtube.com/watch?v=jKl744MxAJM&amp;feature=youtu.be</a:t>
            </a:r>
            <a:endParaRPr lang="pl-PL" sz="1900" dirty="0" smtClean="0">
              <a:solidFill>
                <a:schemeClr val="tx1"/>
              </a:solidFill>
              <a:latin typeface="+mj-lt"/>
            </a:endParaRPr>
          </a:p>
          <a:p>
            <a:pPr algn="l">
              <a:spcBef>
                <a:spcPts val="0"/>
              </a:spcBef>
            </a:pPr>
            <a:r>
              <a:rPr lang="pl-PL" sz="1900" dirty="0" smtClean="0">
                <a:solidFill>
                  <a:schemeClr val="tx1"/>
                </a:solidFill>
                <a:latin typeface="+mj-lt"/>
                <a:hlinkClick r:id="rId4"/>
              </a:rPr>
              <a:t>https://www.youtube.com/watch?v=5kUrRyvL7M4&amp;feature=youtu.be</a:t>
            </a:r>
            <a:endParaRPr lang="pl-PL" sz="1900" dirty="0" smtClean="0">
              <a:solidFill>
                <a:schemeClr val="tx1"/>
              </a:solidFill>
              <a:latin typeface="+mj-lt"/>
            </a:endParaRPr>
          </a:p>
          <a:p>
            <a:pPr algn="l">
              <a:spcBef>
                <a:spcPts val="0"/>
              </a:spcBef>
            </a:pPr>
            <a:r>
              <a:rPr lang="pl-PL" sz="1900" dirty="0" smtClean="0">
                <a:solidFill>
                  <a:schemeClr val="tx1"/>
                </a:solidFill>
                <a:latin typeface="+mj-lt"/>
                <a:hlinkClick r:id="rId5"/>
              </a:rPr>
              <a:t>https://www.youtube.com/watch?v=LHw_p2zCY88&amp;feature=youtu.be</a:t>
            </a:r>
            <a:endParaRPr lang="pl-PL" sz="1900" dirty="0" smtClean="0">
              <a:solidFill>
                <a:schemeClr val="tx1"/>
              </a:solidFill>
              <a:latin typeface="+mj-lt"/>
            </a:endParaRPr>
          </a:p>
          <a:p>
            <a:pPr algn="l">
              <a:spcBef>
                <a:spcPts val="0"/>
              </a:spcBef>
            </a:pPr>
            <a:endParaRPr lang="pl-PL" sz="36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" name="Obraz 3" descr="logo-slaskie-kolorowe-rgb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04664"/>
            <a:ext cx="2335307" cy="869310"/>
          </a:xfrm>
          <a:prstGeom prst="rect">
            <a:avLst/>
          </a:prstGeom>
        </p:spPr>
      </p:pic>
      <p:pic>
        <p:nvPicPr>
          <p:cNvPr id="5" name="Obraz 4" descr="WOM pn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27784" y="404664"/>
            <a:ext cx="1396951" cy="636687"/>
          </a:xfrm>
          <a:prstGeom prst="rect">
            <a:avLst/>
          </a:prstGeom>
        </p:spPr>
      </p:pic>
      <p:pic>
        <p:nvPicPr>
          <p:cNvPr id="6" name="Obraz 5" descr="drzewogotowez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76256" y="260648"/>
            <a:ext cx="1347614" cy="1796819"/>
          </a:xfrm>
          <a:prstGeom prst="rect">
            <a:avLst/>
          </a:prstGeom>
        </p:spPr>
      </p:pic>
      <p:pic>
        <p:nvPicPr>
          <p:cNvPr id="7" name="Obraz 6" descr="zespol-piesni-i-tanca-slask-im-stanislawa-hadyny-logo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452320" y="4437112"/>
            <a:ext cx="1446591" cy="21378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283968" y="332656"/>
            <a:ext cx="2232248" cy="891530"/>
          </a:xfrm>
        </p:spPr>
        <p:txBody>
          <a:bodyPr>
            <a:normAutofit/>
          </a:bodyPr>
          <a:lstStyle/>
          <a:p>
            <a:r>
              <a:rPr lang="pl-PL" sz="1800" dirty="0" smtClean="0"/>
              <a:t>PBW w Rybniku </a:t>
            </a:r>
            <a:br>
              <a:rPr lang="pl-PL" sz="1800" dirty="0" smtClean="0"/>
            </a:br>
            <a:r>
              <a:rPr lang="pl-PL" sz="1800" dirty="0" smtClean="0"/>
              <a:t>z filią w Raciborzu</a:t>
            </a:r>
            <a:endParaRPr lang="pl-PL" sz="18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67544" y="2132856"/>
            <a:ext cx="8064896" cy="3505944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chemeClr val="tx1"/>
                </a:solidFill>
              </a:rPr>
              <a:t>Zabawy o charakterze matematyczno-logicznym w przedszkolu</a:t>
            </a:r>
          </a:p>
          <a:p>
            <a:r>
              <a:rPr lang="pl-PL" sz="2000" dirty="0" smtClean="0">
                <a:solidFill>
                  <a:schemeClr val="tx1"/>
                </a:solidFill>
                <a:hlinkClick r:id="rId2"/>
              </a:rPr>
              <a:t>https://www.canva.com/design/DAD8OzH37TQ/aMl5tP6qz3Mkdz6ws3yPUQ/view?utm_content=DAD8OzH37TQ&amp;utm_campaign=designshare&amp;utm_medium=link&amp;utm_source=publishsharelink</a:t>
            </a:r>
            <a:endParaRPr lang="pl-PL" sz="2000" dirty="0" smtClean="0">
              <a:solidFill>
                <a:schemeClr val="tx1"/>
              </a:solidFill>
            </a:endParaRPr>
          </a:p>
          <a:p>
            <a:endParaRPr lang="pl-PL" sz="2000" dirty="0">
              <a:solidFill>
                <a:schemeClr val="tx1"/>
              </a:solidFill>
            </a:endParaRPr>
          </a:p>
        </p:txBody>
      </p:sp>
      <p:pic>
        <p:nvPicPr>
          <p:cNvPr id="4" name="Obraz 3" descr="logo-slaskie-kolorowe-rg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04664"/>
            <a:ext cx="2335307" cy="869310"/>
          </a:xfrm>
          <a:prstGeom prst="rect">
            <a:avLst/>
          </a:prstGeom>
        </p:spPr>
      </p:pic>
      <p:pic>
        <p:nvPicPr>
          <p:cNvPr id="5" name="Obraz 4" descr="WOM p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404664"/>
            <a:ext cx="1396951" cy="636687"/>
          </a:xfrm>
          <a:prstGeom prst="rect">
            <a:avLst/>
          </a:prstGeom>
        </p:spPr>
      </p:pic>
      <p:pic>
        <p:nvPicPr>
          <p:cNvPr id="6" name="Obraz 5" descr="drzewogotowez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6256" y="260648"/>
            <a:ext cx="1347614" cy="179681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 l="22410" t="60656" r="22247" b="16704"/>
          <a:stretch>
            <a:fillRect/>
          </a:stretch>
        </p:blipFill>
        <p:spPr bwMode="auto">
          <a:xfrm>
            <a:off x="1187624" y="4509120"/>
            <a:ext cx="720080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283968" y="332656"/>
            <a:ext cx="2232248" cy="891530"/>
          </a:xfrm>
        </p:spPr>
        <p:txBody>
          <a:bodyPr>
            <a:normAutofit/>
          </a:bodyPr>
          <a:lstStyle/>
          <a:p>
            <a:r>
              <a:rPr lang="pl-PL" sz="1800" dirty="0" smtClean="0"/>
              <a:t>PBW w Rybniku </a:t>
            </a:r>
            <a:br>
              <a:rPr lang="pl-PL" sz="1800" dirty="0" smtClean="0"/>
            </a:br>
            <a:r>
              <a:rPr lang="pl-PL" sz="1800" dirty="0" smtClean="0"/>
              <a:t>z filią w Raciborzu</a:t>
            </a:r>
            <a:endParaRPr lang="pl-PL" sz="18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99592" y="2132856"/>
            <a:ext cx="7272808" cy="4392488"/>
          </a:xfrm>
        </p:spPr>
        <p:txBody>
          <a:bodyPr>
            <a:normAutofit lnSpcReduction="10000"/>
          </a:bodyPr>
          <a:lstStyle/>
          <a:p>
            <a:r>
              <a:rPr lang="pl-PL" dirty="0" smtClean="0">
                <a:solidFill>
                  <a:schemeClr val="tx1"/>
                </a:solidFill>
              </a:rPr>
              <a:t>Kreowanie wirtualnych zestawów do nauki</a:t>
            </a:r>
          </a:p>
          <a:p>
            <a:r>
              <a:rPr lang="pl-PL" sz="2000" dirty="0" smtClean="0">
                <a:solidFill>
                  <a:schemeClr val="tx1"/>
                </a:solidFill>
                <a:hlinkClick r:id="rId2"/>
              </a:rPr>
              <a:t>https://wom.edu.pl/wp-content/uploads/2014/05/QUIZLET-instrukcja-u%C5%BCytkowania-WOM.pdf</a:t>
            </a:r>
            <a:endParaRPr lang="pl-PL" sz="2000" dirty="0" smtClean="0">
              <a:solidFill>
                <a:schemeClr val="tx1"/>
              </a:solidFill>
            </a:endParaRPr>
          </a:p>
          <a:p>
            <a:endParaRPr lang="pl-PL" sz="2000" dirty="0">
              <a:solidFill>
                <a:schemeClr val="tx1"/>
              </a:solidFill>
            </a:endParaRPr>
          </a:p>
          <a:p>
            <a:endParaRPr lang="pl-PL" sz="2000" dirty="0" smtClean="0">
              <a:solidFill>
                <a:schemeClr val="tx1"/>
              </a:solidFill>
            </a:endParaRPr>
          </a:p>
          <a:p>
            <a:endParaRPr lang="pl-PL" sz="2000" dirty="0">
              <a:solidFill>
                <a:schemeClr val="tx1"/>
              </a:solidFill>
            </a:endParaRPr>
          </a:p>
          <a:p>
            <a:endParaRPr lang="pl-PL" sz="2000" dirty="0" smtClean="0">
              <a:solidFill>
                <a:schemeClr val="tx1"/>
              </a:solidFill>
            </a:endParaRPr>
          </a:p>
          <a:p>
            <a:endParaRPr lang="pl-PL" sz="2000" dirty="0">
              <a:solidFill>
                <a:schemeClr val="tx1"/>
              </a:solidFill>
            </a:endParaRPr>
          </a:p>
          <a:p>
            <a:endParaRPr lang="pl-PL" sz="2000" dirty="0" smtClean="0">
              <a:solidFill>
                <a:schemeClr val="tx1"/>
              </a:solidFill>
            </a:endParaRPr>
          </a:p>
          <a:p>
            <a:endParaRPr lang="pl-PL" sz="2000" dirty="0" smtClean="0">
              <a:solidFill>
                <a:schemeClr val="tx1"/>
              </a:solidFill>
            </a:endParaRPr>
          </a:p>
          <a:p>
            <a:endParaRPr lang="pl-PL" sz="2000" dirty="0" smtClean="0">
              <a:solidFill>
                <a:schemeClr val="tx1"/>
              </a:solidFill>
              <a:hlinkClick r:id="rId3"/>
            </a:endParaRPr>
          </a:p>
          <a:p>
            <a:r>
              <a:rPr lang="pl-PL" sz="2000" dirty="0" smtClean="0">
                <a:solidFill>
                  <a:schemeClr val="tx1"/>
                </a:solidFill>
                <a:hlinkClick r:id="rId3"/>
              </a:rPr>
              <a:t>https://quizlet.com/pl</a:t>
            </a:r>
            <a:endParaRPr lang="pl-PL" sz="2000" dirty="0" smtClean="0">
              <a:solidFill>
                <a:schemeClr val="tx1"/>
              </a:solidFill>
            </a:endParaRPr>
          </a:p>
          <a:p>
            <a:endParaRPr lang="pl-PL" sz="2000" dirty="0">
              <a:solidFill>
                <a:schemeClr val="tx1"/>
              </a:solidFill>
            </a:endParaRPr>
          </a:p>
        </p:txBody>
      </p:sp>
      <p:pic>
        <p:nvPicPr>
          <p:cNvPr id="4" name="Obraz 3" descr="logo-slaskie-kolorowe-rg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04664"/>
            <a:ext cx="2335307" cy="869310"/>
          </a:xfrm>
          <a:prstGeom prst="rect">
            <a:avLst/>
          </a:prstGeom>
        </p:spPr>
      </p:pic>
      <p:pic>
        <p:nvPicPr>
          <p:cNvPr id="5" name="Obraz 4" descr="WOM pn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27784" y="404664"/>
            <a:ext cx="1396951" cy="636687"/>
          </a:xfrm>
          <a:prstGeom prst="rect">
            <a:avLst/>
          </a:prstGeom>
        </p:spPr>
      </p:pic>
      <p:pic>
        <p:nvPicPr>
          <p:cNvPr id="6" name="Obraz 5" descr="drzewogotowez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76256" y="260648"/>
            <a:ext cx="1347614" cy="1796819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/>
          <a:srcRect l="20750" t="22624" r="20586" b="34422"/>
          <a:stretch>
            <a:fillRect/>
          </a:stretch>
        </p:blipFill>
        <p:spPr bwMode="auto">
          <a:xfrm>
            <a:off x="1619672" y="3356992"/>
            <a:ext cx="6163585" cy="253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283968" y="332656"/>
            <a:ext cx="2232248" cy="891530"/>
          </a:xfrm>
        </p:spPr>
        <p:txBody>
          <a:bodyPr>
            <a:normAutofit/>
          </a:bodyPr>
          <a:lstStyle/>
          <a:p>
            <a:r>
              <a:rPr lang="pl-PL" sz="1800" dirty="0" smtClean="0"/>
              <a:t>PBW w Rybniku </a:t>
            </a:r>
            <a:br>
              <a:rPr lang="pl-PL" sz="1800" dirty="0" smtClean="0"/>
            </a:br>
            <a:r>
              <a:rPr lang="pl-PL" sz="1800" dirty="0" smtClean="0"/>
              <a:t>z filią w Raciborzu</a:t>
            </a:r>
            <a:endParaRPr lang="pl-PL" sz="18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3568" y="1772816"/>
            <a:ext cx="7848872" cy="4824536"/>
          </a:xfrm>
        </p:spPr>
        <p:txBody>
          <a:bodyPr>
            <a:normAutofit/>
          </a:bodyPr>
          <a:lstStyle/>
          <a:p>
            <a:endParaRPr lang="pl-PL" dirty="0" smtClean="0">
              <a:solidFill>
                <a:schemeClr val="tx1"/>
              </a:solidFill>
            </a:endParaRPr>
          </a:p>
          <a:p>
            <a:r>
              <a:rPr lang="pl-PL" dirty="0" err="1" smtClean="0">
                <a:solidFill>
                  <a:schemeClr val="tx1"/>
                </a:solidFill>
              </a:rPr>
              <a:t>WOM-ikowe</a:t>
            </a:r>
            <a:r>
              <a:rPr lang="pl-PL" dirty="0" smtClean="0">
                <a:solidFill>
                  <a:schemeClr val="tx1"/>
                </a:solidFill>
              </a:rPr>
              <a:t> kolorowanki cz. I ZDROWIE</a:t>
            </a:r>
          </a:p>
          <a:p>
            <a:endParaRPr lang="pl-PL" sz="2000" dirty="0" smtClean="0">
              <a:solidFill>
                <a:schemeClr val="tx1"/>
              </a:solidFill>
              <a:hlinkClick r:id="rId2"/>
            </a:endParaRPr>
          </a:p>
          <a:p>
            <a:endParaRPr lang="pl-PL" sz="2000" dirty="0">
              <a:solidFill>
                <a:schemeClr val="tx1"/>
              </a:solidFill>
              <a:hlinkClick r:id="rId2"/>
            </a:endParaRPr>
          </a:p>
          <a:p>
            <a:endParaRPr lang="pl-PL" sz="2000" dirty="0" smtClean="0">
              <a:solidFill>
                <a:schemeClr val="tx1"/>
              </a:solidFill>
              <a:hlinkClick r:id="rId2"/>
            </a:endParaRPr>
          </a:p>
          <a:p>
            <a:endParaRPr lang="pl-PL" sz="2000" dirty="0">
              <a:solidFill>
                <a:schemeClr val="tx1"/>
              </a:solidFill>
              <a:hlinkClick r:id="rId2"/>
            </a:endParaRPr>
          </a:p>
          <a:p>
            <a:endParaRPr lang="pl-PL" sz="2000" dirty="0" smtClean="0">
              <a:solidFill>
                <a:schemeClr val="tx1"/>
              </a:solidFill>
              <a:hlinkClick r:id="rId2"/>
            </a:endParaRPr>
          </a:p>
          <a:p>
            <a:endParaRPr lang="pl-PL" sz="2000" dirty="0">
              <a:solidFill>
                <a:schemeClr val="tx1"/>
              </a:solidFill>
              <a:hlinkClick r:id="rId2"/>
            </a:endParaRPr>
          </a:p>
          <a:p>
            <a:endParaRPr lang="pl-PL" sz="2000" dirty="0" smtClean="0">
              <a:solidFill>
                <a:schemeClr val="tx1"/>
              </a:solidFill>
              <a:hlinkClick r:id="rId2"/>
            </a:endParaRPr>
          </a:p>
          <a:p>
            <a:endParaRPr lang="pl-PL" sz="2000" dirty="0">
              <a:solidFill>
                <a:schemeClr val="tx1"/>
              </a:solidFill>
              <a:hlinkClick r:id="rId2"/>
            </a:endParaRPr>
          </a:p>
          <a:p>
            <a:r>
              <a:rPr lang="pl-PL" sz="2000" dirty="0" smtClean="0">
                <a:solidFill>
                  <a:schemeClr val="tx1"/>
                </a:solidFill>
                <a:hlinkClick r:id="rId2"/>
              </a:rPr>
              <a:t>https://wom.edu.pl/wp-content/uploads/2014/05/WOMikowe-kolorowanki.pdf</a:t>
            </a:r>
            <a:endParaRPr lang="pl-PL" sz="2000" dirty="0" smtClean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4" name="Obraz 3" descr="logo-slaskie-kolorowe-rg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04664"/>
            <a:ext cx="2335307" cy="869310"/>
          </a:xfrm>
          <a:prstGeom prst="rect">
            <a:avLst/>
          </a:prstGeom>
        </p:spPr>
      </p:pic>
      <p:pic>
        <p:nvPicPr>
          <p:cNvPr id="5" name="Obraz 4" descr="WOM p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404664"/>
            <a:ext cx="1396951" cy="636687"/>
          </a:xfrm>
          <a:prstGeom prst="rect">
            <a:avLst/>
          </a:prstGeom>
        </p:spPr>
      </p:pic>
      <p:pic>
        <p:nvPicPr>
          <p:cNvPr id="6" name="Obraz 5" descr="drzewogotowez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6256" y="260648"/>
            <a:ext cx="1347614" cy="1796819"/>
          </a:xfrm>
          <a:prstGeom prst="rect">
            <a:avLst/>
          </a:prstGeom>
        </p:spPr>
      </p:pic>
      <p:pic>
        <p:nvPicPr>
          <p:cNvPr id="4098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6" cstate="print"/>
          <a:srcRect l="31818" t="14391" r="33315" b="6250"/>
          <a:stretch>
            <a:fillRect/>
          </a:stretch>
        </p:blipFill>
        <p:spPr bwMode="auto">
          <a:xfrm>
            <a:off x="3491880" y="3068960"/>
            <a:ext cx="2116876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283968" y="332656"/>
            <a:ext cx="2232248" cy="891530"/>
          </a:xfrm>
        </p:spPr>
        <p:txBody>
          <a:bodyPr>
            <a:normAutofit/>
          </a:bodyPr>
          <a:lstStyle/>
          <a:p>
            <a:r>
              <a:rPr lang="pl-PL" sz="1800" dirty="0" smtClean="0"/>
              <a:t>PBW w Rybniku </a:t>
            </a:r>
            <a:br>
              <a:rPr lang="pl-PL" sz="1800" dirty="0" smtClean="0"/>
            </a:br>
            <a:r>
              <a:rPr lang="pl-PL" sz="1800" dirty="0" smtClean="0"/>
              <a:t>z filią w Raciborzu</a:t>
            </a:r>
            <a:endParaRPr lang="pl-PL" sz="18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79512" y="2060848"/>
            <a:ext cx="8964488" cy="4464496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pl-PL" sz="3300" dirty="0" smtClean="0">
                <a:solidFill>
                  <a:schemeClr val="tx1"/>
                </a:solidFill>
              </a:rPr>
              <a:t>Pedagogiczna Biblioteka Wojewódzka w Rybniku z filią          w Raciborzu zapraszają na szkolenia </a:t>
            </a:r>
            <a:r>
              <a:rPr lang="pl-PL" sz="3300" dirty="0" err="1" smtClean="0">
                <a:solidFill>
                  <a:schemeClr val="tx1"/>
                </a:solidFill>
              </a:rPr>
              <a:t>on-line</a:t>
            </a:r>
            <a:r>
              <a:rPr lang="pl-PL" sz="3300" dirty="0" smtClean="0">
                <a:solidFill>
                  <a:schemeClr val="tx1"/>
                </a:solidFill>
              </a:rPr>
              <a:t>:</a:t>
            </a:r>
          </a:p>
          <a:p>
            <a:pPr algn="l">
              <a:buFont typeface="Arial" pitchFamily="34" charset="0"/>
              <a:buChar char="•"/>
            </a:pP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smtClean="0">
                <a:solidFill>
                  <a:schemeClr val="tx1"/>
                </a:solidFill>
              </a:rPr>
              <a:t>“</a:t>
            </a:r>
            <a:r>
              <a:rPr lang="pl-PL" dirty="0" err="1" smtClean="0">
                <a:solidFill>
                  <a:schemeClr val="tx1"/>
                </a:solidFill>
              </a:rPr>
              <a:t>Tagxedo</a:t>
            </a:r>
            <a:r>
              <a:rPr lang="pl-PL" dirty="0" smtClean="0">
                <a:solidFill>
                  <a:schemeClr val="tx1"/>
                </a:solidFill>
              </a:rPr>
              <a:t> – chmura wyrazów”, </a:t>
            </a:r>
          </a:p>
          <a:p>
            <a:pPr algn="l">
              <a:buFont typeface="Arial" pitchFamily="34" charset="0"/>
              <a:buChar char="•"/>
            </a:pPr>
            <a:r>
              <a:rPr lang="pl-PL" dirty="0" smtClean="0">
                <a:solidFill>
                  <a:schemeClr val="tx1"/>
                </a:solidFill>
              </a:rPr>
              <a:t> “Jak tworzyć własne awatary – </a:t>
            </a:r>
            <a:r>
              <a:rPr lang="pl-PL" dirty="0" err="1" smtClean="0">
                <a:solidFill>
                  <a:schemeClr val="tx1"/>
                </a:solidFill>
              </a:rPr>
              <a:t>Voki</a:t>
            </a:r>
            <a:r>
              <a:rPr lang="pl-PL" dirty="0" smtClean="0">
                <a:solidFill>
                  <a:schemeClr val="tx1"/>
                </a:solidFill>
              </a:rPr>
              <a:t>”, </a:t>
            </a:r>
          </a:p>
          <a:p>
            <a:pPr algn="l">
              <a:buFont typeface="Arial" pitchFamily="34" charset="0"/>
              <a:buChar char="•"/>
            </a:pPr>
            <a:r>
              <a:rPr lang="pl-PL" dirty="0" smtClean="0">
                <a:solidFill>
                  <a:schemeClr val="tx1"/>
                </a:solidFill>
              </a:rPr>
              <a:t> “</a:t>
            </a:r>
            <a:r>
              <a:rPr lang="pl-PL" dirty="0" err="1" smtClean="0">
                <a:solidFill>
                  <a:schemeClr val="tx1"/>
                </a:solidFill>
              </a:rPr>
              <a:t>Blabberize</a:t>
            </a:r>
            <a:r>
              <a:rPr lang="pl-PL" dirty="0" smtClean="0">
                <a:solidFill>
                  <a:schemeClr val="tx1"/>
                </a:solidFill>
              </a:rPr>
              <a:t> – mówiące zdjęcie”, </a:t>
            </a:r>
          </a:p>
          <a:p>
            <a:pPr algn="l">
              <a:buFont typeface="Arial" pitchFamily="34" charset="0"/>
              <a:buChar char="•"/>
            </a:pP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smtClean="0">
                <a:solidFill>
                  <a:schemeClr val="tx1"/>
                </a:solidFill>
              </a:rPr>
              <a:t>“</a:t>
            </a:r>
            <a:r>
              <a:rPr lang="pl-PL" dirty="0" err="1" smtClean="0">
                <a:solidFill>
                  <a:schemeClr val="tx1"/>
                </a:solidFill>
              </a:rPr>
              <a:t>Animoto</a:t>
            </a:r>
            <a:r>
              <a:rPr lang="pl-PL" dirty="0" smtClean="0">
                <a:solidFill>
                  <a:schemeClr val="tx1"/>
                </a:solidFill>
              </a:rPr>
              <a:t> – krótki film ze zdjęć”,</a:t>
            </a:r>
          </a:p>
          <a:p>
            <a:pPr algn="l">
              <a:buFont typeface="Arial" pitchFamily="34" charset="0"/>
              <a:buChar char="•"/>
            </a:pP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smtClean="0">
                <a:solidFill>
                  <a:schemeClr val="tx1"/>
                </a:solidFill>
              </a:rPr>
              <a:t>“Photo Story 3 dla Windows – tworzenie prezentacji ze zdjęć”,</a:t>
            </a:r>
          </a:p>
          <a:p>
            <a:pPr algn="l">
              <a:buFont typeface="Arial" pitchFamily="34" charset="0"/>
              <a:buChar char="•"/>
            </a:pP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smtClean="0">
                <a:solidFill>
                  <a:schemeClr val="tx1"/>
                </a:solidFill>
              </a:rPr>
              <a:t>“</a:t>
            </a:r>
            <a:r>
              <a:rPr lang="pl-PL" dirty="0" err="1" smtClean="0">
                <a:solidFill>
                  <a:schemeClr val="tx1"/>
                </a:solidFill>
              </a:rPr>
              <a:t>ToonyTool</a:t>
            </a:r>
            <a:r>
              <a:rPr lang="pl-PL" dirty="0" smtClean="0">
                <a:solidFill>
                  <a:schemeClr val="tx1"/>
                </a:solidFill>
              </a:rPr>
              <a:t> – mini komiks”.</a:t>
            </a:r>
          </a:p>
          <a:p>
            <a:pPr algn="r"/>
            <a:endParaRPr lang="pl-PL" dirty="0" smtClean="0">
              <a:solidFill>
                <a:schemeClr val="tx1"/>
              </a:solidFill>
              <a:hlinkClick r:id="rId2"/>
            </a:endParaRPr>
          </a:p>
          <a:p>
            <a:pPr algn="r"/>
            <a:r>
              <a:rPr lang="pl-PL" sz="2800" dirty="0" smtClean="0">
                <a:solidFill>
                  <a:schemeClr val="tx1"/>
                </a:solidFill>
                <a:hlinkClick r:id="rId3"/>
              </a:rPr>
              <a:t>http://www.wom.edu.pl/rybnik/?page_id=1765</a:t>
            </a:r>
            <a:endParaRPr lang="pl-PL" sz="2800" dirty="0" smtClean="0">
              <a:solidFill>
                <a:schemeClr val="tx1"/>
              </a:solidFill>
            </a:endParaRPr>
          </a:p>
          <a:p>
            <a:pPr algn="l"/>
            <a:endParaRPr lang="pl-PL" dirty="0" smtClean="0">
              <a:solidFill>
                <a:schemeClr val="tx1"/>
              </a:solidFill>
            </a:endParaRPr>
          </a:p>
          <a:p>
            <a:endParaRPr lang="pl-PL" dirty="0"/>
          </a:p>
        </p:txBody>
      </p:sp>
      <p:pic>
        <p:nvPicPr>
          <p:cNvPr id="4" name="Obraz 3" descr="logo-slaskie-kolorowe-rg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04664"/>
            <a:ext cx="2335307" cy="869310"/>
          </a:xfrm>
          <a:prstGeom prst="rect">
            <a:avLst/>
          </a:prstGeom>
        </p:spPr>
      </p:pic>
      <p:pic>
        <p:nvPicPr>
          <p:cNvPr id="5" name="Obraz 4" descr="WOM pn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27784" y="404664"/>
            <a:ext cx="1396951" cy="636687"/>
          </a:xfrm>
          <a:prstGeom prst="rect">
            <a:avLst/>
          </a:prstGeom>
        </p:spPr>
      </p:pic>
      <p:pic>
        <p:nvPicPr>
          <p:cNvPr id="6" name="Obraz 5" descr="drzewogotowez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76256" y="260648"/>
            <a:ext cx="1347614" cy="17968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283968" y="332656"/>
            <a:ext cx="2232248" cy="891530"/>
          </a:xfrm>
        </p:spPr>
        <p:txBody>
          <a:bodyPr>
            <a:normAutofit/>
          </a:bodyPr>
          <a:lstStyle/>
          <a:p>
            <a:r>
              <a:rPr lang="pl-PL" sz="1800" dirty="0" smtClean="0"/>
              <a:t>PBW w Rybniku </a:t>
            </a:r>
            <a:br>
              <a:rPr lang="pl-PL" sz="1800" dirty="0" smtClean="0"/>
            </a:br>
            <a:r>
              <a:rPr lang="pl-PL" sz="1800" dirty="0" smtClean="0"/>
              <a:t>z filią w Raciborzu</a:t>
            </a:r>
            <a:endParaRPr lang="pl-PL" sz="18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51520" y="2177480"/>
            <a:ext cx="8640960" cy="4680520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pl-PL" sz="3800" dirty="0" smtClean="0">
                <a:solidFill>
                  <a:schemeClr val="tx1"/>
                </a:solidFill>
              </a:rPr>
              <a:t>Pedagogiczna Biblioteka Wojewódzka w Rybniku z filią w Raciborzu zapraszają do: </a:t>
            </a:r>
          </a:p>
          <a:p>
            <a:pPr algn="l">
              <a:buFont typeface="Arial" pitchFamily="34" charset="0"/>
              <a:buChar char="•"/>
            </a:pP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smtClean="0">
                <a:solidFill>
                  <a:schemeClr val="tx1"/>
                </a:solidFill>
              </a:rPr>
              <a:t>zwiedzenia wystawy </a:t>
            </a:r>
            <a:r>
              <a:rPr lang="pl-PL" dirty="0" err="1" smtClean="0">
                <a:solidFill>
                  <a:schemeClr val="tx1"/>
                </a:solidFill>
              </a:rPr>
              <a:t>on-line</a:t>
            </a:r>
            <a:r>
              <a:rPr lang="pl-PL" dirty="0" smtClean="0">
                <a:solidFill>
                  <a:schemeClr val="tx1"/>
                </a:solidFill>
              </a:rPr>
              <a:t>: </a:t>
            </a:r>
          </a:p>
          <a:p>
            <a:pPr algn="l"/>
            <a:r>
              <a:rPr lang="pl-PL" dirty="0" smtClean="0">
                <a:solidFill>
                  <a:schemeClr val="tx1"/>
                </a:solidFill>
                <a:hlinkClick r:id="rId2"/>
              </a:rPr>
              <a:t>http://www.wom.edu.pl/rybnik/?page_id=112</a:t>
            </a:r>
            <a:endParaRPr lang="pl-PL" dirty="0" smtClean="0">
              <a:solidFill>
                <a:schemeClr val="tx1"/>
              </a:solidFill>
            </a:endParaRPr>
          </a:p>
          <a:p>
            <a:pPr algn="l"/>
            <a:r>
              <a:rPr lang="pl-PL" dirty="0" smtClean="0">
                <a:hlinkClick r:id="rId3"/>
              </a:rPr>
              <a:t>http://www.wom.edu.pl/raciborz/?page_id=152</a:t>
            </a:r>
            <a:endParaRPr lang="pl-PL" dirty="0" smtClean="0"/>
          </a:p>
          <a:p>
            <a:pPr algn="l">
              <a:buFont typeface="Arial" pitchFamily="34" charset="0"/>
              <a:buChar char="•"/>
            </a:pP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smtClean="0">
                <a:solidFill>
                  <a:schemeClr val="tx1"/>
                </a:solidFill>
              </a:rPr>
              <a:t>poznania nas:</a:t>
            </a:r>
          </a:p>
          <a:p>
            <a:pPr algn="l"/>
            <a:r>
              <a:rPr lang="pl-PL" dirty="0" smtClean="0">
                <a:hlinkClick r:id="rId4"/>
              </a:rPr>
              <a:t>http://www.wom.edu.pl/rybnik/</a:t>
            </a:r>
            <a:endParaRPr lang="pl-PL" dirty="0" smtClean="0"/>
          </a:p>
          <a:p>
            <a:pPr algn="l"/>
            <a:r>
              <a:rPr lang="pl-PL" dirty="0" smtClean="0">
                <a:hlinkClick r:id="rId5"/>
              </a:rPr>
              <a:t>http://www.wom.edu.pl/raciborz/</a:t>
            </a:r>
            <a:endParaRPr lang="pl-PL" dirty="0" smtClean="0"/>
          </a:p>
          <a:p>
            <a:pPr algn="l">
              <a:buFont typeface="Arial" pitchFamily="34" charset="0"/>
              <a:buChar char="•"/>
            </a:pP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smtClean="0">
                <a:solidFill>
                  <a:schemeClr val="tx1"/>
                </a:solidFill>
              </a:rPr>
              <a:t>zapoznania się z nowościami książkowymi:</a:t>
            </a:r>
          </a:p>
          <a:p>
            <a:pPr algn="l"/>
            <a:r>
              <a:rPr lang="pl-PL" dirty="0" smtClean="0">
                <a:hlinkClick r:id="rId6"/>
              </a:rPr>
              <a:t>http://www.wom.edu.pl/rybnik/?page_id=90</a:t>
            </a:r>
            <a:endParaRPr lang="pl-PL" dirty="0" smtClean="0"/>
          </a:p>
          <a:p>
            <a:pPr algn="l"/>
            <a:r>
              <a:rPr lang="pl-PL" dirty="0" smtClean="0">
                <a:hlinkClick r:id="rId7"/>
              </a:rPr>
              <a:t>http://www.wom.edu.pl/raciborz/?page_id=127</a:t>
            </a:r>
            <a:endParaRPr lang="pl-PL" dirty="0" smtClean="0"/>
          </a:p>
          <a:p>
            <a:pPr algn="l">
              <a:buFont typeface="Arial" pitchFamily="34" charset="0"/>
              <a:buChar char="•"/>
            </a:pP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smtClean="0">
                <a:solidFill>
                  <a:schemeClr val="tx1"/>
                </a:solidFill>
              </a:rPr>
              <a:t>zapoznania się z ofertą książek zakupionych w ramach Narodowego Programu Rozwoju Czytelnictwa:</a:t>
            </a:r>
          </a:p>
          <a:p>
            <a:pPr algn="l"/>
            <a:r>
              <a:rPr lang="pl-PL" dirty="0" smtClean="0">
                <a:solidFill>
                  <a:schemeClr val="tx1"/>
                </a:solidFill>
                <a:hlinkClick r:id="rId8"/>
              </a:rPr>
              <a:t>http://www.wom.edu.pl/rybnik/?page_id=1557</a:t>
            </a:r>
            <a:endParaRPr lang="pl-PL" dirty="0" smtClean="0">
              <a:solidFill>
                <a:schemeClr val="tx1"/>
              </a:solidFill>
            </a:endParaRPr>
          </a:p>
          <a:p>
            <a:pPr algn="l"/>
            <a:r>
              <a:rPr lang="pl-PL" dirty="0" smtClean="0">
                <a:solidFill>
                  <a:schemeClr val="tx1"/>
                </a:solidFill>
                <a:hlinkClick r:id="rId9"/>
              </a:rPr>
              <a:t>http://www.wom.edu.pl/raciborz/?page_id=2553</a:t>
            </a:r>
            <a:endParaRPr lang="pl-PL" dirty="0" smtClean="0">
              <a:solidFill>
                <a:schemeClr val="tx1"/>
              </a:solidFill>
            </a:endParaRPr>
          </a:p>
          <a:p>
            <a:pPr algn="l"/>
            <a:endParaRPr lang="pl-PL" dirty="0"/>
          </a:p>
        </p:txBody>
      </p:sp>
      <p:pic>
        <p:nvPicPr>
          <p:cNvPr id="4" name="Obraz 3" descr="logo-slaskie-kolorowe-rgb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404664"/>
            <a:ext cx="2335307" cy="869310"/>
          </a:xfrm>
          <a:prstGeom prst="rect">
            <a:avLst/>
          </a:prstGeom>
        </p:spPr>
      </p:pic>
      <p:pic>
        <p:nvPicPr>
          <p:cNvPr id="5" name="Obraz 4" descr="WOM png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627784" y="404664"/>
            <a:ext cx="1396951" cy="636687"/>
          </a:xfrm>
          <a:prstGeom prst="rect">
            <a:avLst/>
          </a:prstGeom>
        </p:spPr>
      </p:pic>
      <p:pic>
        <p:nvPicPr>
          <p:cNvPr id="6" name="Obraz 5" descr="drzewogotowez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876256" y="260648"/>
            <a:ext cx="1347614" cy="17968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366</Words>
  <Application>Microsoft Office PowerPoint</Application>
  <PresentationFormat>Pokaz na ekranie (4:3)</PresentationFormat>
  <Paragraphs>105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5" baseType="lpstr">
      <vt:lpstr>Arial</vt:lpstr>
      <vt:lpstr>Calibri</vt:lpstr>
      <vt:lpstr>Motyw pakietu Office</vt:lpstr>
      <vt:lpstr>PBW w Rybniku  z filią w Raciborzu</vt:lpstr>
      <vt:lpstr>PBW w Rybniku  z filią w Raciborzu</vt:lpstr>
      <vt:lpstr>PBW w Rybniku  z filią w Raciborzu</vt:lpstr>
      <vt:lpstr>PBW w Rybniku  z filią w Raciborzu</vt:lpstr>
      <vt:lpstr>PBW w Rybniku  z filią w Raciborzu</vt:lpstr>
      <vt:lpstr>PBW w Rybniku  z filią w Raciborzu</vt:lpstr>
      <vt:lpstr>PBW w Rybniku  z filią w Raciborzu</vt:lpstr>
      <vt:lpstr>PBW w Rybniku  z filią w Raciborzu</vt:lpstr>
      <vt:lpstr>PBW w Rybniku  z filią w Raciborzu</vt:lpstr>
      <vt:lpstr>PBW w Rybniku  z filią w Raciborzu</vt:lpstr>
      <vt:lpstr>PBW w Rybniku  z filią w Raciborzu</vt:lpstr>
      <vt:lpstr>PBW w Rybniku  z filią w Raciborzu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PBW w Rybniku  z filią w Raciborzu</dc:title>
  <dc:creator>ASUS</dc:creator>
  <cp:lastModifiedBy>SylwiaAB</cp:lastModifiedBy>
  <cp:revision>14</cp:revision>
  <dcterms:created xsi:type="dcterms:W3CDTF">2020-05-24T12:09:03Z</dcterms:created>
  <dcterms:modified xsi:type="dcterms:W3CDTF">2020-08-31T21:26:17Z</dcterms:modified>
</cp:coreProperties>
</file>